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887" r:id="rId5"/>
    <p:sldMasterId id="2147483788" r:id="rId6"/>
    <p:sldMasterId id="2147483990" r:id="rId7"/>
    <p:sldMasterId id="2147483994" r:id="rId8"/>
  </p:sldMasterIdLst>
  <p:notesMasterIdLst>
    <p:notesMasterId r:id="rId29"/>
  </p:notesMasterIdLst>
  <p:sldIdLst>
    <p:sldId id="299" r:id="rId9"/>
    <p:sldId id="2147473636" r:id="rId10"/>
    <p:sldId id="2147481372" r:id="rId11"/>
    <p:sldId id="2147469277" r:id="rId12"/>
    <p:sldId id="2147469279" r:id="rId13"/>
    <p:sldId id="2147481373" r:id="rId14"/>
    <p:sldId id="2147481368" r:id="rId15"/>
    <p:sldId id="2147480749" r:id="rId16"/>
    <p:sldId id="258" r:id="rId17"/>
    <p:sldId id="2147469278" r:id="rId18"/>
    <p:sldId id="2147481360" r:id="rId19"/>
    <p:sldId id="2147476528" r:id="rId20"/>
    <p:sldId id="2147472006" r:id="rId21"/>
    <p:sldId id="2147481615" r:id="rId22"/>
    <p:sldId id="2147481367" r:id="rId23"/>
    <p:sldId id="2147481609" r:id="rId24"/>
    <p:sldId id="2147480727" r:id="rId25"/>
    <p:sldId id="2147480753" r:id="rId26"/>
    <p:sldId id="2147481375" r:id="rId27"/>
    <p:sldId id="214748161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F29971E-D115-47EA-B69A-B32A63AAB018}">
          <p14:sldIdLst>
            <p14:sldId id="299"/>
            <p14:sldId id="2147473636"/>
            <p14:sldId id="2147481372"/>
            <p14:sldId id="2147469277"/>
            <p14:sldId id="2147469279"/>
            <p14:sldId id="2147481373"/>
            <p14:sldId id="2147481368"/>
            <p14:sldId id="2147480749"/>
            <p14:sldId id="258"/>
            <p14:sldId id="2147469278"/>
            <p14:sldId id="2147481360"/>
            <p14:sldId id="2147476528"/>
            <p14:sldId id="2147472006"/>
            <p14:sldId id="2147481615"/>
            <p14:sldId id="2147481367"/>
            <p14:sldId id="2147481609"/>
          </p14:sldIdLst>
        </p14:section>
        <p14:section name="Back-up" id="{DBBE0633-BF5F-4AAC-B7BB-8761FD4C8754}">
          <p14:sldIdLst>
            <p14:sldId id="2147480727"/>
            <p14:sldId id="2147480753"/>
            <p14:sldId id="2147481375"/>
            <p14:sldId id="21474816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6BB702-7020-B4B1-97E5-7C06A7AE292A}" name="Sandra Adele" initials="SA" userId="S::scro2965@ox.ac.uk::1ff06317-2548-46c1-8621-710801dfa9fe" providerId="AD"/>
  <p188:author id="{AFF9BE4D-BC17-B06C-3EDA-549C812B4AB9}" name="RAWLANI, Ritika" initials="RR" userId="S::rawlanir@who.int::95df2970-688f-490c-a70e-a63b0dd09e87" providerId="AD"/>
  <p188:author id="{61BE795D-7A8A-209E-5A8E-6A38617543E3}" name="MAZHAR, Khadimul Anam" initials="MA" userId="S::mazhark@who.int::be3f023f-d349-454d-9a3f-79d221962af9" providerId="AD"/>
  <p188:author id="{15041E65-E343-E2F0-C970-D707871D4265}" name="LEITNER, Carl" initials="LC" userId="S::leitnerc@who.int::af620af3-f921-4338-8e67-1c082026b1bd" providerId="AD"/>
  <p188:author id="{50347EA8-80EE-8978-06C3-DD38DEBC1ADA}" name="LEITNER, Carl" initials="LC" userId="LEITNER, Carl" providerId="None"/>
  <p188:author id="{5E2624B6-5798-25C3-8BCB-98BB8C962211}" name="HASKEW, Christopher" initials="HC" userId="S::haskewc@who.int::9ac0d099-e30b-4b12-b328-f28a635cb27e" providerId="AD"/>
  <p188:author id="{B137F2DA-4BBF-C97B-EFC8-6A613A32CCD2}" name="NDUMBI NGAMALA, Patricia" initials="NP" userId="S::ndumbip@who.int::0900c5ed-9b1a-4ceb-b781-1e1f6e7fd80e" providerId="AD"/>
  <p188:author id="{2831A9E8-EC8E-7542-C5B3-039B87707F4F}" name="ARCHER, Brett" initials="AB" userId="S::archerb@who.int::a117f22a-7dbc-4343-bbee-b9e25895df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DB8D93"/>
    <a:srgbClr val="00205C"/>
    <a:srgbClr val="C9DDF3"/>
    <a:srgbClr val="006592"/>
    <a:srgbClr val="003399"/>
    <a:srgbClr val="79B5E3"/>
    <a:srgbClr val="3399FF"/>
    <a:srgbClr val="DDEFF9"/>
    <a:srgbClr val="B3DE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11D61A-1A52-4B35-BDE7-0D0489AFF651}" v="3" dt="2024-09-10T09:59:23.0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4" autoAdjust="0"/>
    <p:restoredTop sz="85915" autoAdjust="0"/>
  </p:normalViewPr>
  <p:slideViewPr>
    <p:cSldViewPr snapToGrid="0">
      <p:cViewPr varScale="1">
        <p:scale>
          <a:sx n="101" d="100"/>
          <a:sy n="101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Master" Target="slideMasters/slideMaster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AE6451-8CD4-9E44-8152-6D80418F4858}" type="doc">
      <dgm:prSet loTypeId="urn:microsoft.com/office/officeart/2018/2/layout/IconVerticalSolidList" loCatId="icon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CF45165-7859-8645-BF52-0CE907CCEFF0}">
      <dgm:prSet custT="1"/>
      <dgm:spPr>
        <a:xfrm>
          <a:off x="1654774" y="594"/>
          <a:ext cx="3893584" cy="139075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18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Digital system does not exist or is yet to be identified </a:t>
          </a:r>
        </a:p>
      </dgm:t>
    </dgm:pt>
    <dgm:pt modelId="{40717502-2A15-AE48-B56A-95A068CAEB34}" type="parTrans" cxnId="{24512A8C-5B4B-2341-B06C-911980654F7E}">
      <dgm:prSet/>
      <dgm:spPr/>
      <dgm:t>
        <a:bodyPr/>
        <a:lstStyle/>
        <a:p>
          <a:endParaRPr lang="en-US"/>
        </a:p>
      </dgm:t>
    </dgm:pt>
    <dgm:pt modelId="{C479FD6C-1638-2145-8B84-86B3DD016FED}" type="sibTrans" cxnId="{24512A8C-5B4B-2341-B06C-911980654F7E}">
      <dgm:prSet/>
      <dgm:spPr/>
      <dgm:t>
        <a:bodyPr/>
        <a:lstStyle/>
        <a:p>
          <a:endParaRPr lang="en-US"/>
        </a:p>
      </dgm:t>
    </dgm:pt>
    <dgm:pt modelId="{5A05598E-51A2-8947-8C98-DB7B1592A543}">
      <dgm:prSet custT="1"/>
      <dgm:spPr>
        <a:xfrm>
          <a:off x="1729851" y="3477489"/>
          <a:ext cx="3996671" cy="139075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18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Update existing paper registers and decision support</a:t>
          </a:r>
        </a:p>
      </dgm:t>
    </dgm:pt>
    <dgm:pt modelId="{7F33D5D3-8484-4B47-BA5C-B072B243BBEC}" type="parTrans" cxnId="{7F974805-49E1-AD4F-BC9F-ECC123CA0494}">
      <dgm:prSet/>
      <dgm:spPr/>
      <dgm:t>
        <a:bodyPr/>
        <a:lstStyle/>
        <a:p>
          <a:endParaRPr lang="en-US"/>
        </a:p>
      </dgm:t>
    </dgm:pt>
    <dgm:pt modelId="{B2FC8EDB-98B3-E843-B70F-631D929FD848}" type="sibTrans" cxnId="{7F974805-49E1-AD4F-BC9F-ECC123CA0494}">
      <dgm:prSet/>
      <dgm:spPr/>
      <dgm:t>
        <a:bodyPr/>
        <a:lstStyle/>
        <a:p>
          <a:endParaRPr lang="en-US"/>
        </a:p>
      </dgm:t>
    </dgm:pt>
    <dgm:pt modelId="{D85C1EE6-A40C-124A-8B33-0858FB79EFB2}">
      <dgm:prSet custT="1"/>
      <dgm:spPr>
        <a:xfrm>
          <a:off x="6722326" y="3477489"/>
          <a:ext cx="4646565" cy="139075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18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Update content to </a:t>
          </a:r>
          <a:r>
            <a:rPr lang="en-US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improve efficiencies of analog processes</a:t>
          </a:r>
          <a:r>
            <a:rPr lang="en-US" sz="18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 – reducing data collection </a:t>
          </a:r>
        </a:p>
      </dgm:t>
    </dgm:pt>
    <dgm:pt modelId="{9D1739D3-34CC-2647-98D0-E9BD4442A760}" type="parTrans" cxnId="{3F1C22CF-D387-F24E-A5F0-7F5756985776}">
      <dgm:prSet/>
      <dgm:spPr/>
      <dgm:t>
        <a:bodyPr/>
        <a:lstStyle/>
        <a:p>
          <a:endParaRPr lang="en-US"/>
        </a:p>
      </dgm:t>
    </dgm:pt>
    <dgm:pt modelId="{99D11703-3B98-0741-AE60-9DD3FBB26FDD}" type="sibTrans" cxnId="{3F1C22CF-D387-F24E-A5F0-7F5756985776}">
      <dgm:prSet/>
      <dgm:spPr/>
      <dgm:t>
        <a:bodyPr/>
        <a:lstStyle/>
        <a:p>
          <a:endParaRPr lang="en-US"/>
        </a:p>
      </dgm:t>
    </dgm:pt>
    <dgm:pt modelId="{87BB0847-A897-5645-B50B-E79D9C13E637}">
      <dgm:prSet custT="1"/>
      <dgm:spPr>
        <a:xfrm>
          <a:off x="6722326" y="594"/>
          <a:ext cx="4646565" cy="139075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18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Kick start the requirements gathering process to design the system - </a:t>
          </a:r>
          <a:r>
            <a:rPr lang="en-US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reduce time and resources</a:t>
          </a:r>
        </a:p>
      </dgm:t>
    </dgm:pt>
    <dgm:pt modelId="{C204A8AE-0805-AE4A-8A3C-030AA5CF8694}" type="parTrans" cxnId="{1E1A1182-49C7-0C44-86C0-55938D78CE78}">
      <dgm:prSet/>
      <dgm:spPr/>
      <dgm:t>
        <a:bodyPr/>
        <a:lstStyle/>
        <a:p>
          <a:endParaRPr lang="en-US"/>
        </a:p>
      </dgm:t>
    </dgm:pt>
    <dgm:pt modelId="{B6D11D6A-785C-714E-93B6-8B18BF728C97}" type="sibTrans" cxnId="{1E1A1182-49C7-0C44-86C0-55938D78CE78}">
      <dgm:prSet/>
      <dgm:spPr/>
      <dgm:t>
        <a:bodyPr/>
        <a:lstStyle/>
        <a:p>
          <a:endParaRPr lang="en-US"/>
        </a:p>
      </dgm:t>
    </dgm:pt>
    <dgm:pt modelId="{14B39FE2-902B-1141-988E-F74FACCAC8D2}">
      <dgm:prSet custT="1"/>
      <dgm:spPr>
        <a:xfrm>
          <a:off x="1606325" y="1739041"/>
          <a:ext cx="5116001" cy="139075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18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Digital system established </a:t>
          </a:r>
        </a:p>
      </dgm:t>
    </dgm:pt>
    <dgm:pt modelId="{21F603E2-503E-5548-9B90-9692388E5F68}" type="parTrans" cxnId="{A1B2E250-2376-734B-BAD6-2EF49D329D78}">
      <dgm:prSet/>
      <dgm:spPr/>
      <dgm:t>
        <a:bodyPr/>
        <a:lstStyle/>
        <a:p>
          <a:endParaRPr lang="en-US"/>
        </a:p>
      </dgm:t>
    </dgm:pt>
    <dgm:pt modelId="{4978FFB7-768A-7543-9E9C-E0026AE0D481}" type="sibTrans" cxnId="{A1B2E250-2376-734B-BAD6-2EF49D329D78}">
      <dgm:prSet/>
      <dgm:spPr/>
      <dgm:t>
        <a:bodyPr/>
        <a:lstStyle/>
        <a:p>
          <a:endParaRPr lang="en-US"/>
        </a:p>
      </dgm:t>
    </dgm:pt>
    <dgm:pt modelId="{86DB2525-1160-1A4B-B61E-4EDF5EF7751F}">
      <dgm:prSet custT="1"/>
      <dgm:spPr>
        <a:xfrm>
          <a:off x="6722326" y="1739041"/>
          <a:ext cx="4646565" cy="139075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</a:pPr>
          <a:r>
            <a:rPr lang="en-US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Update and align within existing systems </a:t>
          </a:r>
          <a:r>
            <a:rPr lang="en-US" sz="18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content to WHO standards and guidance, including </a:t>
          </a:r>
          <a:r>
            <a:rPr lang="en-US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interoperability </a:t>
          </a:r>
        </a:p>
      </dgm:t>
    </dgm:pt>
    <dgm:pt modelId="{C4493CD1-DB60-6F46-AC4E-859047C3D6BA}" type="parTrans" cxnId="{E5A0D891-ACBD-8E4B-AAE4-AD2E799E957B}">
      <dgm:prSet/>
      <dgm:spPr/>
      <dgm:t>
        <a:bodyPr/>
        <a:lstStyle/>
        <a:p>
          <a:endParaRPr lang="en-US"/>
        </a:p>
      </dgm:t>
    </dgm:pt>
    <dgm:pt modelId="{96BFCA93-520C-394B-8539-B95C18735A4D}" type="sibTrans" cxnId="{E5A0D891-ACBD-8E4B-AAE4-AD2E799E957B}">
      <dgm:prSet/>
      <dgm:spPr/>
      <dgm:t>
        <a:bodyPr/>
        <a:lstStyle/>
        <a:p>
          <a:endParaRPr lang="en-US"/>
        </a:p>
      </dgm:t>
    </dgm:pt>
    <dgm:pt modelId="{CA4542CD-B2B6-4298-BB86-530011FFB41D}" type="pres">
      <dgm:prSet presAssocID="{C1AE6451-8CD4-9E44-8152-6D80418F4858}" presName="root" presStyleCnt="0">
        <dgm:presLayoutVars>
          <dgm:dir/>
          <dgm:resizeHandles val="exact"/>
        </dgm:presLayoutVars>
      </dgm:prSet>
      <dgm:spPr/>
    </dgm:pt>
    <dgm:pt modelId="{FA19F39F-5473-4AB2-9526-85805FEB5DA1}" type="pres">
      <dgm:prSet presAssocID="{DCF45165-7859-8645-BF52-0CE907CCEFF0}" presName="compNode" presStyleCnt="0"/>
      <dgm:spPr/>
    </dgm:pt>
    <dgm:pt modelId="{EB8794B7-FE7E-467D-85EE-ECE79EA55A6C}" type="pres">
      <dgm:prSet presAssocID="{DCF45165-7859-8645-BF52-0CE907CCEFF0}" presName="bgRect" presStyleLbl="bgShp" presStyleIdx="0" presStyleCnt="3" custLinFactNeighborX="288" custLinFactNeighborY="-11177"/>
      <dgm:spPr>
        <a:xfrm>
          <a:off x="0" y="0"/>
          <a:ext cx="11368892" cy="1390758"/>
        </a:xfrm>
        <a:prstGeom prst="roundRect">
          <a:avLst>
            <a:gd name="adj" fmla="val 10000"/>
          </a:avLst>
        </a:prstGeom>
        <a:solidFill>
          <a:srgbClr val="C9C9C9">
            <a:lumMod val="60000"/>
            <a:lumOff val="40000"/>
          </a:srgbClr>
        </a:solidFill>
        <a:ln>
          <a:noFill/>
        </a:ln>
        <a:effectLst/>
      </dgm:spPr>
    </dgm:pt>
    <dgm:pt modelId="{5CDC17C1-B25B-4132-99B8-0122520D9C01}" type="pres">
      <dgm:prSet presAssocID="{DCF45165-7859-8645-BF52-0CE907CCEFF0}" presName="iconRect" presStyleLbl="node1" presStyleIdx="0" presStyleCnt="3"/>
      <dgm:spPr>
        <a:xfrm>
          <a:off x="420704" y="313514"/>
          <a:ext cx="764916" cy="7649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382D6876-72EB-429C-99B6-A932EBC3A964}" type="pres">
      <dgm:prSet presAssocID="{DCF45165-7859-8645-BF52-0CE907CCEFF0}" presName="spaceRect" presStyleCnt="0"/>
      <dgm:spPr/>
    </dgm:pt>
    <dgm:pt modelId="{935FC35D-3020-4F9B-A5DA-EFBF4B947A31}" type="pres">
      <dgm:prSet presAssocID="{DCF45165-7859-8645-BF52-0CE907CCEFF0}" presName="parTx" presStyleLbl="revTx" presStyleIdx="0" presStyleCnt="6" custScaleX="76106" custLinFactNeighborX="-11000">
        <dgm:presLayoutVars>
          <dgm:chMax val="0"/>
          <dgm:chPref val="0"/>
        </dgm:presLayoutVars>
      </dgm:prSet>
      <dgm:spPr/>
    </dgm:pt>
    <dgm:pt modelId="{93B48B94-1A3C-42F3-854A-70BAA1320FD8}" type="pres">
      <dgm:prSet presAssocID="{DCF45165-7859-8645-BF52-0CE907CCEFF0}" presName="desTx" presStyleLbl="revTx" presStyleIdx="1" presStyleCnt="6">
        <dgm:presLayoutVars/>
      </dgm:prSet>
      <dgm:spPr/>
    </dgm:pt>
    <dgm:pt modelId="{CA39696C-1287-4E6F-9F5F-FA93C9093270}" type="pres">
      <dgm:prSet presAssocID="{C479FD6C-1638-2145-8B84-86B3DD016FED}" presName="sibTrans" presStyleCnt="0"/>
      <dgm:spPr/>
    </dgm:pt>
    <dgm:pt modelId="{8167499A-350E-4A58-9FF0-4E96F1F20FFB}" type="pres">
      <dgm:prSet presAssocID="{14B39FE2-902B-1141-988E-F74FACCAC8D2}" presName="compNode" presStyleCnt="0"/>
      <dgm:spPr/>
    </dgm:pt>
    <dgm:pt modelId="{FF41AE71-30DA-415F-8DA8-53D0A6E0DF8D}" type="pres">
      <dgm:prSet presAssocID="{14B39FE2-902B-1141-988E-F74FACCAC8D2}" presName="bgRect" presStyleLbl="bgShp" presStyleIdx="1" presStyleCnt="3"/>
      <dgm:spPr>
        <a:xfrm>
          <a:off x="0" y="1739041"/>
          <a:ext cx="11368892" cy="1390758"/>
        </a:xfrm>
        <a:prstGeom prst="roundRect">
          <a:avLst>
            <a:gd name="adj" fmla="val 10000"/>
          </a:avLst>
        </a:prstGeom>
        <a:solidFill>
          <a:srgbClr val="CCEBF8"/>
        </a:solidFill>
        <a:ln>
          <a:noFill/>
        </a:ln>
        <a:effectLst/>
      </dgm:spPr>
    </dgm:pt>
    <dgm:pt modelId="{9EF0A7F2-8580-4993-87B3-3C42D605D938}" type="pres">
      <dgm:prSet presAssocID="{14B39FE2-902B-1141-988E-F74FACCAC8D2}" presName="iconRect" presStyleLbl="node1" presStyleIdx="1" presStyleCnt="3"/>
      <dgm:spPr>
        <a:xfrm>
          <a:off x="420704" y="2051962"/>
          <a:ext cx="764916" cy="7649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002FC00-F0FD-48DC-9DC2-66593D031CF9}" type="pres">
      <dgm:prSet presAssocID="{14B39FE2-902B-1141-988E-F74FACCAC8D2}" presName="spaceRect" presStyleCnt="0"/>
      <dgm:spPr/>
    </dgm:pt>
    <dgm:pt modelId="{EB098B08-7715-4735-B9EE-0928690607CE}" type="pres">
      <dgm:prSet presAssocID="{14B39FE2-902B-1141-988E-F74FACCAC8D2}" presName="parTx" presStyleLbl="revTx" presStyleIdx="2" presStyleCnt="6">
        <dgm:presLayoutVars>
          <dgm:chMax val="0"/>
          <dgm:chPref val="0"/>
        </dgm:presLayoutVars>
      </dgm:prSet>
      <dgm:spPr/>
    </dgm:pt>
    <dgm:pt modelId="{F548CC2D-D488-4AD4-B385-E7B2153DDB49}" type="pres">
      <dgm:prSet presAssocID="{14B39FE2-902B-1141-988E-F74FACCAC8D2}" presName="desTx" presStyleLbl="revTx" presStyleIdx="3" presStyleCnt="6">
        <dgm:presLayoutVars/>
      </dgm:prSet>
      <dgm:spPr/>
    </dgm:pt>
    <dgm:pt modelId="{566C54F9-90AF-4C66-8F7B-CF84908EF123}" type="pres">
      <dgm:prSet presAssocID="{4978FFB7-768A-7543-9E9C-E0026AE0D481}" presName="sibTrans" presStyleCnt="0"/>
      <dgm:spPr/>
    </dgm:pt>
    <dgm:pt modelId="{C876E176-B5EC-4F9F-B134-3C1DE0BD0310}" type="pres">
      <dgm:prSet presAssocID="{5A05598E-51A2-8947-8C98-DB7B1592A543}" presName="compNode" presStyleCnt="0"/>
      <dgm:spPr/>
    </dgm:pt>
    <dgm:pt modelId="{12167C88-E84A-4C7C-8488-D58498446ACD}" type="pres">
      <dgm:prSet presAssocID="{5A05598E-51A2-8947-8C98-DB7B1592A543}" presName="bgRect" presStyleLbl="bgShp" presStyleIdx="2" presStyleCnt="3"/>
      <dgm:spPr>
        <a:xfrm>
          <a:off x="0" y="3477489"/>
          <a:ext cx="11368892" cy="1390758"/>
        </a:xfrm>
        <a:prstGeom prst="roundRect">
          <a:avLst>
            <a:gd name="adj" fmla="val 10000"/>
          </a:avLst>
        </a:prstGeom>
        <a:solidFill>
          <a:srgbClr val="CCFFCC"/>
        </a:solidFill>
        <a:ln>
          <a:noFill/>
        </a:ln>
        <a:effectLst/>
      </dgm:spPr>
    </dgm:pt>
    <dgm:pt modelId="{C744F01F-1605-4001-B01D-0A7A86F61D7A}" type="pres">
      <dgm:prSet presAssocID="{5A05598E-51A2-8947-8C98-DB7B1592A543}" presName="iconRect" presStyleLbl="node1" presStyleIdx="2" presStyleCnt="3"/>
      <dgm:spPr>
        <a:xfrm>
          <a:off x="420704" y="3790410"/>
          <a:ext cx="764916" cy="7649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4F3D34BC-5047-41E4-ACD2-85CEE4C1E41A}" type="pres">
      <dgm:prSet presAssocID="{5A05598E-51A2-8947-8C98-DB7B1592A543}" presName="spaceRect" presStyleCnt="0"/>
      <dgm:spPr/>
    </dgm:pt>
    <dgm:pt modelId="{E3A80DD2-51C4-4655-8EA3-84C6104A8FBC}" type="pres">
      <dgm:prSet presAssocID="{5A05598E-51A2-8947-8C98-DB7B1592A543}" presName="parTx" presStyleLbl="revTx" presStyleIdx="4" presStyleCnt="6" custScaleX="78121" custLinFactNeighborX="-8525">
        <dgm:presLayoutVars>
          <dgm:chMax val="0"/>
          <dgm:chPref val="0"/>
        </dgm:presLayoutVars>
      </dgm:prSet>
      <dgm:spPr/>
    </dgm:pt>
    <dgm:pt modelId="{08B725FB-BAF0-4450-BC01-3178F60BD22F}" type="pres">
      <dgm:prSet presAssocID="{5A05598E-51A2-8947-8C98-DB7B1592A543}" presName="desTx" presStyleLbl="revTx" presStyleIdx="5" presStyleCnt="6">
        <dgm:presLayoutVars/>
      </dgm:prSet>
      <dgm:spPr/>
    </dgm:pt>
  </dgm:ptLst>
  <dgm:cxnLst>
    <dgm:cxn modelId="{7F974805-49E1-AD4F-BC9F-ECC123CA0494}" srcId="{C1AE6451-8CD4-9E44-8152-6D80418F4858}" destId="{5A05598E-51A2-8947-8C98-DB7B1592A543}" srcOrd="2" destOrd="0" parTransId="{7F33D5D3-8484-4B47-BA5C-B072B243BBEC}" sibTransId="{B2FC8EDB-98B3-E843-B70F-631D929FD848}"/>
    <dgm:cxn modelId="{BF4AC53B-3844-4EAD-94DE-7B7881D5376A}" type="presOf" srcId="{87BB0847-A897-5645-B50B-E79D9C13E637}" destId="{93B48B94-1A3C-42F3-854A-70BAA1320FD8}" srcOrd="0" destOrd="0" presId="urn:microsoft.com/office/officeart/2018/2/layout/IconVerticalSolidList"/>
    <dgm:cxn modelId="{A1B2E250-2376-734B-BAD6-2EF49D329D78}" srcId="{C1AE6451-8CD4-9E44-8152-6D80418F4858}" destId="{14B39FE2-902B-1141-988E-F74FACCAC8D2}" srcOrd="1" destOrd="0" parTransId="{21F603E2-503E-5548-9B90-9692388E5F68}" sibTransId="{4978FFB7-768A-7543-9E9C-E0026AE0D481}"/>
    <dgm:cxn modelId="{3181FF74-883B-4B30-A661-97EE07CDE17B}" type="presOf" srcId="{C1AE6451-8CD4-9E44-8152-6D80418F4858}" destId="{CA4542CD-B2B6-4298-BB86-530011FFB41D}" srcOrd="0" destOrd="0" presId="urn:microsoft.com/office/officeart/2018/2/layout/IconVerticalSolidList"/>
    <dgm:cxn modelId="{1E1A1182-49C7-0C44-86C0-55938D78CE78}" srcId="{DCF45165-7859-8645-BF52-0CE907CCEFF0}" destId="{87BB0847-A897-5645-B50B-E79D9C13E637}" srcOrd="0" destOrd="0" parTransId="{C204A8AE-0805-AE4A-8A3C-030AA5CF8694}" sibTransId="{B6D11D6A-785C-714E-93B6-8B18BF728C97}"/>
    <dgm:cxn modelId="{24512A8C-5B4B-2341-B06C-911980654F7E}" srcId="{C1AE6451-8CD4-9E44-8152-6D80418F4858}" destId="{DCF45165-7859-8645-BF52-0CE907CCEFF0}" srcOrd="0" destOrd="0" parTransId="{40717502-2A15-AE48-B56A-95A068CAEB34}" sibTransId="{C479FD6C-1638-2145-8B84-86B3DD016FED}"/>
    <dgm:cxn modelId="{1CED2391-C74E-43F5-9BE7-9DBC7C9CD223}" type="presOf" srcId="{5A05598E-51A2-8947-8C98-DB7B1592A543}" destId="{E3A80DD2-51C4-4655-8EA3-84C6104A8FBC}" srcOrd="0" destOrd="0" presId="urn:microsoft.com/office/officeart/2018/2/layout/IconVerticalSolidList"/>
    <dgm:cxn modelId="{E5A0D891-ACBD-8E4B-AAE4-AD2E799E957B}" srcId="{14B39FE2-902B-1141-988E-F74FACCAC8D2}" destId="{86DB2525-1160-1A4B-B61E-4EDF5EF7751F}" srcOrd="0" destOrd="0" parTransId="{C4493CD1-DB60-6F46-AC4E-859047C3D6BA}" sibTransId="{96BFCA93-520C-394B-8539-B95C18735A4D}"/>
    <dgm:cxn modelId="{2CB091AF-B083-4FE1-B6B2-1B9156A3895F}" type="presOf" srcId="{14B39FE2-902B-1141-988E-F74FACCAC8D2}" destId="{EB098B08-7715-4735-B9EE-0928690607CE}" srcOrd="0" destOrd="0" presId="urn:microsoft.com/office/officeart/2018/2/layout/IconVerticalSolidList"/>
    <dgm:cxn modelId="{3F1C22CF-D387-F24E-A5F0-7F5756985776}" srcId="{5A05598E-51A2-8947-8C98-DB7B1592A543}" destId="{D85C1EE6-A40C-124A-8B33-0858FB79EFB2}" srcOrd="0" destOrd="0" parTransId="{9D1739D3-34CC-2647-98D0-E9BD4442A760}" sibTransId="{99D11703-3B98-0741-AE60-9DD3FBB26FDD}"/>
    <dgm:cxn modelId="{8508C5D0-DB2F-44FE-8B68-1F65D015A17C}" type="presOf" srcId="{DCF45165-7859-8645-BF52-0CE907CCEFF0}" destId="{935FC35D-3020-4F9B-A5DA-EFBF4B947A31}" srcOrd="0" destOrd="0" presId="urn:microsoft.com/office/officeart/2018/2/layout/IconVerticalSolidList"/>
    <dgm:cxn modelId="{8A7AC9D0-AE66-463D-B3CC-F4A48F3562E5}" type="presOf" srcId="{D85C1EE6-A40C-124A-8B33-0858FB79EFB2}" destId="{08B725FB-BAF0-4450-BC01-3178F60BD22F}" srcOrd="0" destOrd="0" presId="urn:microsoft.com/office/officeart/2018/2/layout/IconVerticalSolidList"/>
    <dgm:cxn modelId="{6C53DDD3-EC9A-4629-AD14-5F2C8879A214}" type="presOf" srcId="{86DB2525-1160-1A4B-B61E-4EDF5EF7751F}" destId="{F548CC2D-D488-4AD4-B385-E7B2153DDB49}" srcOrd="0" destOrd="0" presId="urn:microsoft.com/office/officeart/2018/2/layout/IconVerticalSolidList"/>
    <dgm:cxn modelId="{BDD22B3C-1E2D-43DE-AB72-E6E90736E5F3}" type="presParOf" srcId="{CA4542CD-B2B6-4298-BB86-530011FFB41D}" destId="{FA19F39F-5473-4AB2-9526-85805FEB5DA1}" srcOrd="0" destOrd="0" presId="urn:microsoft.com/office/officeart/2018/2/layout/IconVerticalSolidList"/>
    <dgm:cxn modelId="{AB2C9478-798C-43FE-A2E8-9FBB4B6F3069}" type="presParOf" srcId="{FA19F39F-5473-4AB2-9526-85805FEB5DA1}" destId="{EB8794B7-FE7E-467D-85EE-ECE79EA55A6C}" srcOrd="0" destOrd="0" presId="urn:microsoft.com/office/officeart/2018/2/layout/IconVerticalSolidList"/>
    <dgm:cxn modelId="{5464A70F-FCBB-4920-8CF3-A53A6D75F885}" type="presParOf" srcId="{FA19F39F-5473-4AB2-9526-85805FEB5DA1}" destId="{5CDC17C1-B25B-4132-99B8-0122520D9C01}" srcOrd="1" destOrd="0" presId="urn:microsoft.com/office/officeart/2018/2/layout/IconVerticalSolidList"/>
    <dgm:cxn modelId="{442679C4-8D8E-41D5-9FA5-721788C3712F}" type="presParOf" srcId="{FA19F39F-5473-4AB2-9526-85805FEB5DA1}" destId="{382D6876-72EB-429C-99B6-A932EBC3A964}" srcOrd="2" destOrd="0" presId="urn:microsoft.com/office/officeart/2018/2/layout/IconVerticalSolidList"/>
    <dgm:cxn modelId="{928355B6-4DAD-4E0A-B174-C46830AEF525}" type="presParOf" srcId="{FA19F39F-5473-4AB2-9526-85805FEB5DA1}" destId="{935FC35D-3020-4F9B-A5DA-EFBF4B947A31}" srcOrd="3" destOrd="0" presId="urn:microsoft.com/office/officeart/2018/2/layout/IconVerticalSolidList"/>
    <dgm:cxn modelId="{AF871792-628A-4AF7-9B92-3129F55713F2}" type="presParOf" srcId="{FA19F39F-5473-4AB2-9526-85805FEB5DA1}" destId="{93B48B94-1A3C-42F3-854A-70BAA1320FD8}" srcOrd="4" destOrd="0" presId="urn:microsoft.com/office/officeart/2018/2/layout/IconVerticalSolidList"/>
    <dgm:cxn modelId="{859233B8-F7F0-4B27-B2ED-AB82D2ED5CBC}" type="presParOf" srcId="{CA4542CD-B2B6-4298-BB86-530011FFB41D}" destId="{CA39696C-1287-4E6F-9F5F-FA93C9093270}" srcOrd="1" destOrd="0" presId="urn:microsoft.com/office/officeart/2018/2/layout/IconVerticalSolidList"/>
    <dgm:cxn modelId="{3C7DE494-2CC3-4B62-8680-8AEB28727531}" type="presParOf" srcId="{CA4542CD-B2B6-4298-BB86-530011FFB41D}" destId="{8167499A-350E-4A58-9FF0-4E96F1F20FFB}" srcOrd="2" destOrd="0" presId="urn:microsoft.com/office/officeart/2018/2/layout/IconVerticalSolidList"/>
    <dgm:cxn modelId="{027AAF22-B454-465E-8201-1F67B989DCF4}" type="presParOf" srcId="{8167499A-350E-4A58-9FF0-4E96F1F20FFB}" destId="{FF41AE71-30DA-415F-8DA8-53D0A6E0DF8D}" srcOrd="0" destOrd="0" presId="urn:microsoft.com/office/officeart/2018/2/layout/IconVerticalSolidList"/>
    <dgm:cxn modelId="{398B3703-3A74-4E9D-BB19-9573AA3982D9}" type="presParOf" srcId="{8167499A-350E-4A58-9FF0-4E96F1F20FFB}" destId="{9EF0A7F2-8580-4993-87B3-3C42D605D938}" srcOrd="1" destOrd="0" presId="urn:microsoft.com/office/officeart/2018/2/layout/IconVerticalSolidList"/>
    <dgm:cxn modelId="{0BE3C9A6-BD29-478F-974C-8C41350655A1}" type="presParOf" srcId="{8167499A-350E-4A58-9FF0-4E96F1F20FFB}" destId="{1002FC00-F0FD-48DC-9DC2-66593D031CF9}" srcOrd="2" destOrd="0" presId="urn:microsoft.com/office/officeart/2018/2/layout/IconVerticalSolidList"/>
    <dgm:cxn modelId="{80752B1F-F344-444D-9BA9-E5290D41395E}" type="presParOf" srcId="{8167499A-350E-4A58-9FF0-4E96F1F20FFB}" destId="{EB098B08-7715-4735-B9EE-0928690607CE}" srcOrd="3" destOrd="0" presId="urn:microsoft.com/office/officeart/2018/2/layout/IconVerticalSolidList"/>
    <dgm:cxn modelId="{544EB11A-D924-4F3F-99C4-81A8AE014A7A}" type="presParOf" srcId="{8167499A-350E-4A58-9FF0-4E96F1F20FFB}" destId="{F548CC2D-D488-4AD4-B385-E7B2153DDB49}" srcOrd="4" destOrd="0" presId="urn:microsoft.com/office/officeart/2018/2/layout/IconVerticalSolidList"/>
    <dgm:cxn modelId="{A1E80676-301F-41D2-9E93-7C05494E08BD}" type="presParOf" srcId="{CA4542CD-B2B6-4298-BB86-530011FFB41D}" destId="{566C54F9-90AF-4C66-8F7B-CF84908EF123}" srcOrd="3" destOrd="0" presId="urn:microsoft.com/office/officeart/2018/2/layout/IconVerticalSolidList"/>
    <dgm:cxn modelId="{7016DC07-385B-4528-B006-F4DE255F7874}" type="presParOf" srcId="{CA4542CD-B2B6-4298-BB86-530011FFB41D}" destId="{C876E176-B5EC-4F9F-B134-3C1DE0BD0310}" srcOrd="4" destOrd="0" presId="urn:microsoft.com/office/officeart/2018/2/layout/IconVerticalSolidList"/>
    <dgm:cxn modelId="{39CC515C-C8B5-4643-BA64-02CA7E52BC1F}" type="presParOf" srcId="{C876E176-B5EC-4F9F-B134-3C1DE0BD0310}" destId="{12167C88-E84A-4C7C-8488-D58498446ACD}" srcOrd="0" destOrd="0" presId="urn:microsoft.com/office/officeart/2018/2/layout/IconVerticalSolidList"/>
    <dgm:cxn modelId="{AB8A4FF4-3D5A-4D38-AE22-8365AE151EB2}" type="presParOf" srcId="{C876E176-B5EC-4F9F-B134-3C1DE0BD0310}" destId="{C744F01F-1605-4001-B01D-0A7A86F61D7A}" srcOrd="1" destOrd="0" presId="urn:microsoft.com/office/officeart/2018/2/layout/IconVerticalSolidList"/>
    <dgm:cxn modelId="{4D5731D1-D98A-4D70-ABA0-411B8D52601A}" type="presParOf" srcId="{C876E176-B5EC-4F9F-B134-3C1DE0BD0310}" destId="{4F3D34BC-5047-41E4-ACD2-85CEE4C1E41A}" srcOrd="2" destOrd="0" presId="urn:microsoft.com/office/officeart/2018/2/layout/IconVerticalSolidList"/>
    <dgm:cxn modelId="{5188431B-6E04-4837-8D42-F01EE1749581}" type="presParOf" srcId="{C876E176-B5EC-4F9F-B134-3C1DE0BD0310}" destId="{E3A80DD2-51C4-4655-8EA3-84C6104A8FBC}" srcOrd="3" destOrd="0" presId="urn:microsoft.com/office/officeart/2018/2/layout/IconVerticalSolidList"/>
    <dgm:cxn modelId="{ACEE5758-5806-4065-9EE8-994ACD509CC7}" type="presParOf" srcId="{C876E176-B5EC-4F9F-B134-3C1DE0BD0310}" destId="{08B725FB-BAF0-4450-BC01-3178F60BD22F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02F55F-302F-4DAB-AB1A-E25C313C5A5D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FA85D647-9844-41B7-BFA6-55C07F7ED3A4}">
      <dgm:prSet phldrT="[Text]"/>
      <dgm:spPr/>
      <dgm:t>
        <a:bodyPr/>
        <a:lstStyle/>
        <a:p>
          <a:r>
            <a:rPr lang="en-US">
              <a:latin typeface="Source Sans Pro" panose="020B0503030403020204" pitchFamily="34" charset="0"/>
            </a:rPr>
            <a:t>Project launch &amp; communication</a:t>
          </a:r>
          <a:endParaRPr lang="en-GB"/>
        </a:p>
      </dgm:t>
    </dgm:pt>
    <dgm:pt modelId="{0F9EABA7-C8F8-476E-94B2-278D9EE04E66}" type="parTrans" cxnId="{C3BB5445-3098-45B5-86B4-1330DA1AABBB}">
      <dgm:prSet/>
      <dgm:spPr/>
      <dgm:t>
        <a:bodyPr/>
        <a:lstStyle/>
        <a:p>
          <a:endParaRPr lang="en-GB"/>
        </a:p>
      </dgm:t>
    </dgm:pt>
    <dgm:pt modelId="{8D48D17B-3C13-4400-A9D1-656F28E9353D}" type="sibTrans" cxnId="{C3BB5445-3098-45B5-86B4-1330DA1AABBB}">
      <dgm:prSet/>
      <dgm:spPr/>
      <dgm:t>
        <a:bodyPr/>
        <a:lstStyle/>
        <a:p>
          <a:endParaRPr lang="en-GB"/>
        </a:p>
      </dgm:t>
    </dgm:pt>
    <dgm:pt modelId="{2E99E996-DB28-4D58-9C98-66CADCF6A0B5}">
      <dgm:prSet phldrT="[Text]"/>
      <dgm:spPr/>
      <dgm:t>
        <a:bodyPr/>
        <a:lstStyle/>
        <a:p>
          <a:r>
            <a:rPr lang="en-US">
              <a:latin typeface="Source Sans Pro" panose="020B0503030403020204" pitchFamily="34" charset="0"/>
            </a:rPr>
            <a:t>Horizon scan &amp; gaps analysis</a:t>
          </a:r>
          <a:endParaRPr lang="en-GB"/>
        </a:p>
      </dgm:t>
    </dgm:pt>
    <dgm:pt modelId="{69949EF6-A9EC-4F2F-ACD4-18EE7121CA29}" type="parTrans" cxnId="{24351275-5B40-4965-859F-25D551CB2026}">
      <dgm:prSet/>
      <dgm:spPr/>
      <dgm:t>
        <a:bodyPr/>
        <a:lstStyle/>
        <a:p>
          <a:endParaRPr lang="en-GB"/>
        </a:p>
      </dgm:t>
    </dgm:pt>
    <dgm:pt modelId="{60E5A6F1-28EF-4F3B-8436-E7655F0FB216}" type="sibTrans" cxnId="{24351275-5B40-4965-859F-25D551CB2026}">
      <dgm:prSet/>
      <dgm:spPr/>
      <dgm:t>
        <a:bodyPr/>
        <a:lstStyle/>
        <a:p>
          <a:endParaRPr lang="en-GB"/>
        </a:p>
      </dgm:t>
    </dgm:pt>
    <dgm:pt modelId="{55CA611D-6D5E-4EEB-B3E5-B6F12CE57511}">
      <dgm:prSet phldrT="[Text]"/>
      <dgm:spPr/>
      <dgm:t>
        <a:bodyPr/>
        <a:lstStyle/>
        <a:p>
          <a:r>
            <a:rPr lang="en-US">
              <a:latin typeface="Source Sans Pro" panose="020B0503030403020204" pitchFamily="34" charset="0"/>
            </a:rPr>
            <a:t>Data standards development </a:t>
          </a:r>
          <a:endParaRPr lang="en-GB"/>
        </a:p>
      </dgm:t>
    </dgm:pt>
    <dgm:pt modelId="{C9E457BC-1D67-480D-909F-D10597BF94F7}" type="parTrans" cxnId="{BC164EC6-931B-4B6F-8D80-553D287CAA62}">
      <dgm:prSet/>
      <dgm:spPr/>
      <dgm:t>
        <a:bodyPr/>
        <a:lstStyle/>
        <a:p>
          <a:endParaRPr lang="en-GB"/>
        </a:p>
      </dgm:t>
    </dgm:pt>
    <dgm:pt modelId="{E11A6E3B-3B0F-48F0-B50D-A5C5A487BD82}" type="sibTrans" cxnId="{BC164EC6-931B-4B6F-8D80-553D287CAA62}">
      <dgm:prSet/>
      <dgm:spPr/>
      <dgm:t>
        <a:bodyPr/>
        <a:lstStyle/>
        <a:p>
          <a:endParaRPr lang="en-GB"/>
        </a:p>
      </dgm:t>
    </dgm:pt>
    <dgm:pt modelId="{6DC7981F-BE19-4951-A2F3-A001208697CC}">
      <dgm:prSet/>
      <dgm:spPr/>
      <dgm:t>
        <a:bodyPr/>
        <a:lstStyle/>
        <a:p>
          <a:r>
            <a:rPr lang="en-US">
              <a:latin typeface="Source Sans Pro" panose="020B0503030403020204" pitchFamily="34" charset="0"/>
            </a:rPr>
            <a:t>Country implementation</a:t>
          </a:r>
          <a:endParaRPr lang="en-GB"/>
        </a:p>
      </dgm:t>
    </dgm:pt>
    <dgm:pt modelId="{1ECFCC79-CF69-4338-9DEA-22878EE1A38F}" type="parTrans" cxnId="{1002AB7B-ECF8-4F8B-92B6-2338005BC372}">
      <dgm:prSet/>
      <dgm:spPr/>
      <dgm:t>
        <a:bodyPr/>
        <a:lstStyle/>
        <a:p>
          <a:endParaRPr lang="en-GB"/>
        </a:p>
      </dgm:t>
    </dgm:pt>
    <dgm:pt modelId="{6FADC89A-89D1-4C79-A707-35A9797E4AEB}" type="sibTrans" cxnId="{1002AB7B-ECF8-4F8B-92B6-2338005BC372}">
      <dgm:prSet/>
      <dgm:spPr/>
      <dgm:t>
        <a:bodyPr/>
        <a:lstStyle/>
        <a:p>
          <a:endParaRPr lang="en-GB"/>
        </a:p>
      </dgm:t>
    </dgm:pt>
    <dgm:pt modelId="{7084A702-1C58-4EB2-8C7D-405BE713327D}">
      <dgm:prSet custT="1"/>
      <dgm:spPr/>
      <dgm:t>
        <a:bodyPr/>
        <a:lstStyle/>
        <a:p>
          <a:r>
            <a:rPr lang="en-GB" sz="1500"/>
            <a:t>Sustain &amp; amplification</a:t>
          </a:r>
        </a:p>
      </dgm:t>
    </dgm:pt>
    <dgm:pt modelId="{1F2C2861-2929-41E5-8D46-06DA2523C9AA}" type="parTrans" cxnId="{801000CB-1967-4DC9-84EE-4842111A6066}">
      <dgm:prSet/>
      <dgm:spPr/>
      <dgm:t>
        <a:bodyPr/>
        <a:lstStyle/>
        <a:p>
          <a:endParaRPr lang="en-GB"/>
        </a:p>
      </dgm:t>
    </dgm:pt>
    <dgm:pt modelId="{15B3A817-443A-45A3-AB6A-04706E81A2DC}" type="sibTrans" cxnId="{801000CB-1967-4DC9-84EE-4842111A6066}">
      <dgm:prSet/>
      <dgm:spPr/>
      <dgm:t>
        <a:bodyPr/>
        <a:lstStyle/>
        <a:p>
          <a:endParaRPr lang="en-GB"/>
        </a:p>
      </dgm:t>
    </dgm:pt>
    <dgm:pt modelId="{5B1A1A2A-317F-4A6C-A785-750899CD27B2}" type="pres">
      <dgm:prSet presAssocID="{AF02F55F-302F-4DAB-AB1A-E25C313C5A5D}" presName="Name0" presStyleCnt="0">
        <dgm:presLayoutVars>
          <dgm:dir/>
          <dgm:animLvl val="lvl"/>
          <dgm:resizeHandles val="exact"/>
        </dgm:presLayoutVars>
      </dgm:prSet>
      <dgm:spPr/>
    </dgm:pt>
    <dgm:pt modelId="{29BD4F6C-1CE8-4445-9F1E-E090015A779A}" type="pres">
      <dgm:prSet presAssocID="{FA85D647-9844-41B7-BFA6-55C07F7ED3A4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FA46B316-57EB-4AE1-B3AC-CFF4584B226C}" type="pres">
      <dgm:prSet presAssocID="{8D48D17B-3C13-4400-A9D1-656F28E9353D}" presName="parTxOnlySpace" presStyleCnt="0"/>
      <dgm:spPr/>
    </dgm:pt>
    <dgm:pt modelId="{BDF12E1E-32A2-4F11-81D7-B17AC4D31962}" type="pres">
      <dgm:prSet presAssocID="{2E99E996-DB28-4D58-9C98-66CADCF6A0B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45B7FB14-FCDB-4E33-A17B-D6254E9812C6}" type="pres">
      <dgm:prSet presAssocID="{60E5A6F1-28EF-4F3B-8436-E7655F0FB216}" presName="parTxOnlySpace" presStyleCnt="0"/>
      <dgm:spPr/>
    </dgm:pt>
    <dgm:pt modelId="{B3A8F84E-3E1B-4258-B292-7ED8CC355E5C}" type="pres">
      <dgm:prSet presAssocID="{55CA611D-6D5E-4EEB-B3E5-B6F12CE57511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E4C96B35-D72E-4F35-A4CD-570A1A2B7524}" type="pres">
      <dgm:prSet presAssocID="{E11A6E3B-3B0F-48F0-B50D-A5C5A487BD82}" presName="parTxOnlySpace" presStyleCnt="0"/>
      <dgm:spPr/>
    </dgm:pt>
    <dgm:pt modelId="{50C1D225-8E99-4082-861F-1A641172D483}" type="pres">
      <dgm:prSet presAssocID="{6DC7981F-BE19-4951-A2F3-A001208697CC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36645EFD-2868-4E30-A449-951AE75EDBBC}" type="pres">
      <dgm:prSet presAssocID="{6FADC89A-89D1-4C79-A707-35A9797E4AEB}" presName="parTxOnlySpace" presStyleCnt="0"/>
      <dgm:spPr/>
    </dgm:pt>
    <dgm:pt modelId="{D98DB666-4307-4E75-8733-4A577939543F}" type="pres">
      <dgm:prSet presAssocID="{7084A702-1C58-4EB2-8C7D-405BE713327D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F60E2430-F960-4236-9FDD-FFCF8ADAA1FE}" type="presOf" srcId="{2E99E996-DB28-4D58-9C98-66CADCF6A0B5}" destId="{BDF12E1E-32A2-4F11-81D7-B17AC4D31962}" srcOrd="0" destOrd="0" presId="urn:microsoft.com/office/officeart/2005/8/layout/chevron1"/>
    <dgm:cxn modelId="{C3BB5445-3098-45B5-86B4-1330DA1AABBB}" srcId="{AF02F55F-302F-4DAB-AB1A-E25C313C5A5D}" destId="{FA85D647-9844-41B7-BFA6-55C07F7ED3A4}" srcOrd="0" destOrd="0" parTransId="{0F9EABA7-C8F8-476E-94B2-278D9EE04E66}" sibTransId="{8D48D17B-3C13-4400-A9D1-656F28E9353D}"/>
    <dgm:cxn modelId="{7F90DD6C-C2FF-4CC1-850A-A6492493CCA7}" type="presOf" srcId="{FA85D647-9844-41B7-BFA6-55C07F7ED3A4}" destId="{29BD4F6C-1CE8-4445-9F1E-E090015A779A}" srcOrd="0" destOrd="0" presId="urn:microsoft.com/office/officeart/2005/8/layout/chevron1"/>
    <dgm:cxn modelId="{0E445E6E-E47A-4209-943D-F7BD8F1F2BC3}" type="presOf" srcId="{6DC7981F-BE19-4951-A2F3-A001208697CC}" destId="{50C1D225-8E99-4082-861F-1A641172D483}" srcOrd="0" destOrd="0" presId="urn:microsoft.com/office/officeart/2005/8/layout/chevron1"/>
    <dgm:cxn modelId="{24351275-5B40-4965-859F-25D551CB2026}" srcId="{AF02F55F-302F-4DAB-AB1A-E25C313C5A5D}" destId="{2E99E996-DB28-4D58-9C98-66CADCF6A0B5}" srcOrd="1" destOrd="0" parTransId="{69949EF6-A9EC-4F2F-ACD4-18EE7121CA29}" sibTransId="{60E5A6F1-28EF-4F3B-8436-E7655F0FB216}"/>
    <dgm:cxn modelId="{1002AB7B-ECF8-4F8B-92B6-2338005BC372}" srcId="{AF02F55F-302F-4DAB-AB1A-E25C313C5A5D}" destId="{6DC7981F-BE19-4951-A2F3-A001208697CC}" srcOrd="3" destOrd="0" parTransId="{1ECFCC79-CF69-4338-9DEA-22878EE1A38F}" sibTransId="{6FADC89A-89D1-4C79-A707-35A9797E4AEB}"/>
    <dgm:cxn modelId="{C0E8EBA2-BC80-4176-83E5-97A964D3D3BC}" type="presOf" srcId="{7084A702-1C58-4EB2-8C7D-405BE713327D}" destId="{D98DB666-4307-4E75-8733-4A577939543F}" srcOrd="0" destOrd="0" presId="urn:microsoft.com/office/officeart/2005/8/layout/chevron1"/>
    <dgm:cxn modelId="{3A2C10B2-2628-4AA9-89B8-70A99AC0A5E6}" type="presOf" srcId="{55CA611D-6D5E-4EEB-B3E5-B6F12CE57511}" destId="{B3A8F84E-3E1B-4258-B292-7ED8CC355E5C}" srcOrd="0" destOrd="0" presId="urn:microsoft.com/office/officeart/2005/8/layout/chevron1"/>
    <dgm:cxn modelId="{BC164EC6-931B-4B6F-8D80-553D287CAA62}" srcId="{AF02F55F-302F-4DAB-AB1A-E25C313C5A5D}" destId="{55CA611D-6D5E-4EEB-B3E5-B6F12CE57511}" srcOrd="2" destOrd="0" parTransId="{C9E457BC-1D67-480D-909F-D10597BF94F7}" sibTransId="{E11A6E3B-3B0F-48F0-B50D-A5C5A487BD82}"/>
    <dgm:cxn modelId="{801000CB-1967-4DC9-84EE-4842111A6066}" srcId="{AF02F55F-302F-4DAB-AB1A-E25C313C5A5D}" destId="{7084A702-1C58-4EB2-8C7D-405BE713327D}" srcOrd="4" destOrd="0" parTransId="{1F2C2861-2929-41E5-8D46-06DA2523C9AA}" sibTransId="{15B3A817-443A-45A3-AB6A-04706E81A2DC}"/>
    <dgm:cxn modelId="{723B85CB-40B8-410C-8AD1-0ACC999281AB}" type="presOf" srcId="{AF02F55F-302F-4DAB-AB1A-E25C313C5A5D}" destId="{5B1A1A2A-317F-4A6C-A785-750899CD27B2}" srcOrd="0" destOrd="0" presId="urn:microsoft.com/office/officeart/2005/8/layout/chevron1"/>
    <dgm:cxn modelId="{7D79D6A7-030F-4D0E-B2CB-C1A93ADDFC01}" type="presParOf" srcId="{5B1A1A2A-317F-4A6C-A785-750899CD27B2}" destId="{29BD4F6C-1CE8-4445-9F1E-E090015A779A}" srcOrd="0" destOrd="0" presId="urn:microsoft.com/office/officeart/2005/8/layout/chevron1"/>
    <dgm:cxn modelId="{7E397925-02F5-40F2-B945-272460596338}" type="presParOf" srcId="{5B1A1A2A-317F-4A6C-A785-750899CD27B2}" destId="{FA46B316-57EB-4AE1-B3AC-CFF4584B226C}" srcOrd="1" destOrd="0" presId="urn:microsoft.com/office/officeart/2005/8/layout/chevron1"/>
    <dgm:cxn modelId="{F5F3BAE0-FC2D-41BB-92D1-E91C2D4E82F8}" type="presParOf" srcId="{5B1A1A2A-317F-4A6C-A785-750899CD27B2}" destId="{BDF12E1E-32A2-4F11-81D7-B17AC4D31962}" srcOrd="2" destOrd="0" presId="urn:microsoft.com/office/officeart/2005/8/layout/chevron1"/>
    <dgm:cxn modelId="{8EA0B055-7764-4826-8ECE-77D7622B30C3}" type="presParOf" srcId="{5B1A1A2A-317F-4A6C-A785-750899CD27B2}" destId="{45B7FB14-FCDB-4E33-A17B-D6254E9812C6}" srcOrd="3" destOrd="0" presId="urn:microsoft.com/office/officeart/2005/8/layout/chevron1"/>
    <dgm:cxn modelId="{B703181C-16C8-4255-84C5-F7919F2D5CFA}" type="presParOf" srcId="{5B1A1A2A-317F-4A6C-A785-750899CD27B2}" destId="{B3A8F84E-3E1B-4258-B292-7ED8CC355E5C}" srcOrd="4" destOrd="0" presId="urn:microsoft.com/office/officeart/2005/8/layout/chevron1"/>
    <dgm:cxn modelId="{CA026FD8-2AA6-43C7-BCAD-3CFC95A07694}" type="presParOf" srcId="{5B1A1A2A-317F-4A6C-A785-750899CD27B2}" destId="{E4C96B35-D72E-4F35-A4CD-570A1A2B7524}" srcOrd="5" destOrd="0" presId="urn:microsoft.com/office/officeart/2005/8/layout/chevron1"/>
    <dgm:cxn modelId="{95C4A485-596E-4596-8A6B-F04E4DF7A7FA}" type="presParOf" srcId="{5B1A1A2A-317F-4A6C-A785-750899CD27B2}" destId="{50C1D225-8E99-4082-861F-1A641172D483}" srcOrd="6" destOrd="0" presId="urn:microsoft.com/office/officeart/2005/8/layout/chevron1"/>
    <dgm:cxn modelId="{4219A296-260A-4527-9265-CAEB2FCAAF0E}" type="presParOf" srcId="{5B1A1A2A-317F-4A6C-A785-750899CD27B2}" destId="{36645EFD-2868-4E30-A449-951AE75EDBBC}" srcOrd="7" destOrd="0" presId="urn:microsoft.com/office/officeart/2005/8/layout/chevron1"/>
    <dgm:cxn modelId="{EA2054C1-2D66-4B32-ACD5-943166667FB8}" type="presParOf" srcId="{5B1A1A2A-317F-4A6C-A785-750899CD27B2}" destId="{D98DB666-4307-4E75-8733-4A577939543F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8794B7-FE7E-467D-85EE-ECE79EA55A6C}">
      <dsp:nvSpPr>
        <dsp:cNvPr id="0" name=""/>
        <dsp:cNvSpPr/>
      </dsp:nvSpPr>
      <dsp:spPr>
        <a:xfrm>
          <a:off x="0" y="0"/>
          <a:ext cx="10732654" cy="1259136"/>
        </a:xfrm>
        <a:prstGeom prst="roundRect">
          <a:avLst>
            <a:gd name="adj" fmla="val 10000"/>
          </a:avLst>
        </a:prstGeom>
        <a:solidFill>
          <a:srgbClr val="C9C9C9">
            <a:lumMod val="60000"/>
            <a:lumOff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DC17C1-B25B-4132-99B8-0122520D9C01}">
      <dsp:nvSpPr>
        <dsp:cNvPr id="0" name=""/>
        <dsp:cNvSpPr/>
      </dsp:nvSpPr>
      <dsp:spPr>
        <a:xfrm>
          <a:off x="380888" y="283843"/>
          <a:ext cx="692525" cy="6925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5FC35D-3020-4F9B-A5DA-EFBF4B947A31}">
      <dsp:nvSpPr>
        <dsp:cNvPr id="0" name=""/>
        <dsp:cNvSpPr/>
      </dsp:nvSpPr>
      <dsp:spPr>
        <a:xfrm>
          <a:off x="1500040" y="538"/>
          <a:ext cx="3675687" cy="125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259" tIns="133259" rIns="133259" bIns="13325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Digital system does not exist or is yet to be identified </a:t>
          </a:r>
        </a:p>
      </dsp:txBody>
      <dsp:txXfrm>
        <a:off x="1500040" y="538"/>
        <a:ext cx="3675687" cy="1259136"/>
      </dsp:txXfrm>
    </dsp:sp>
    <dsp:sp modelId="{93B48B94-1A3C-42F3-854A-70BAA1320FD8}">
      <dsp:nvSpPr>
        <dsp:cNvPr id="0" name=""/>
        <dsp:cNvSpPr/>
      </dsp:nvSpPr>
      <dsp:spPr>
        <a:xfrm>
          <a:off x="6283997" y="538"/>
          <a:ext cx="4448656" cy="125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259" tIns="133259" rIns="133259" bIns="13325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Kick start the requirements gathering process to design the system - </a:t>
          </a:r>
          <a:r>
            <a:rPr lang="en-US" sz="18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reduce time and resources</a:t>
          </a:r>
        </a:p>
      </dsp:txBody>
      <dsp:txXfrm>
        <a:off x="6283997" y="538"/>
        <a:ext cx="4448656" cy="1259136"/>
      </dsp:txXfrm>
    </dsp:sp>
    <dsp:sp modelId="{FF41AE71-30DA-415F-8DA8-53D0A6E0DF8D}">
      <dsp:nvSpPr>
        <dsp:cNvPr id="0" name=""/>
        <dsp:cNvSpPr/>
      </dsp:nvSpPr>
      <dsp:spPr>
        <a:xfrm>
          <a:off x="0" y="1574459"/>
          <a:ext cx="10732654" cy="1259136"/>
        </a:xfrm>
        <a:prstGeom prst="roundRect">
          <a:avLst>
            <a:gd name="adj" fmla="val 10000"/>
          </a:avLst>
        </a:prstGeom>
        <a:solidFill>
          <a:srgbClr val="CCEBF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F0A7F2-8580-4993-87B3-3C42D605D938}">
      <dsp:nvSpPr>
        <dsp:cNvPr id="0" name=""/>
        <dsp:cNvSpPr/>
      </dsp:nvSpPr>
      <dsp:spPr>
        <a:xfrm>
          <a:off x="380888" y="1857764"/>
          <a:ext cx="692525" cy="6925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098B08-7715-4735-B9EE-0928690607CE}">
      <dsp:nvSpPr>
        <dsp:cNvPr id="0" name=""/>
        <dsp:cNvSpPr/>
      </dsp:nvSpPr>
      <dsp:spPr>
        <a:xfrm>
          <a:off x="1454303" y="1574459"/>
          <a:ext cx="4829694" cy="125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259" tIns="133259" rIns="133259" bIns="13325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Digital system established </a:t>
          </a:r>
        </a:p>
      </dsp:txBody>
      <dsp:txXfrm>
        <a:off x="1454303" y="1574459"/>
        <a:ext cx="4829694" cy="1259136"/>
      </dsp:txXfrm>
    </dsp:sp>
    <dsp:sp modelId="{F548CC2D-D488-4AD4-B385-E7B2153DDB49}">
      <dsp:nvSpPr>
        <dsp:cNvPr id="0" name=""/>
        <dsp:cNvSpPr/>
      </dsp:nvSpPr>
      <dsp:spPr>
        <a:xfrm>
          <a:off x="6283997" y="1574459"/>
          <a:ext cx="4448656" cy="125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259" tIns="133259" rIns="133259" bIns="13325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Update and align within existing systems </a:t>
          </a:r>
          <a:r>
            <a:rPr lang="en-US" sz="18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content to WHO standards and guidance, including </a:t>
          </a:r>
          <a:r>
            <a:rPr lang="en-US" sz="18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interoperability </a:t>
          </a:r>
        </a:p>
      </dsp:txBody>
      <dsp:txXfrm>
        <a:off x="6283997" y="1574459"/>
        <a:ext cx="4448656" cy="1259136"/>
      </dsp:txXfrm>
    </dsp:sp>
    <dsp:sp modelId="{12167C88-E84A-4C7C-8488-D58498446ACD}">
      <dsp:nvSpPr>
        <dsp:cNvPr id="0" name=""/>
        <dsp:cNvSpPr/>
      </dsp:nvSpPr>
      <dsp:spPr>
        <a:xfrm>
          <a:off x="0" y="3148380"/>
          <a:ext cx="10732654" cy="1259136"/>
        </a:xfrm>
        <a:prstGeom prst="roundRect">
          <a:avLst>
            <a:gd name="adj" fmla="val 10000"/>
          </a:avLst>
        </a:prstGeom>
        <a:solidFill>
          <a:srgbClr val="CCFF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44F01F-1605-4001-B01D-0A7A86F61D7A}">
      <dsp:nvSpPr>
        <dsp:cNvPr id="0" name=""/>
        <dsp:cNvSpPr/>
      </dsp:nvSpPr>
      <dsp:spPr>
        <a:xfrm>
          <a:off x="380888" y="3431685"/>
          <a:ext cx="692525" cy="6925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A80DD2-51C4-4655-8EA3-84C6104A8FBC}">
      <dsp:nvSpPr>
        <dsp:cNvPr id="0" name=""/>
        <dsp:cNvSpPr/>
      </dsp:nvSpPr>
      <dsp:spPr>
        <a:xfrm>
          <a:off x="1570915" y="3148380"/>
          <a:ext cx="3773005" cy="125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259" tIns="133259" rIns="133259" bIns="13325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Update existing paper registers and decision support</a:t>
          </a:r>
        </a:p>
      </dsp:txBody>
      <dsp:txXfrm>
        <a:off x="1570915" y="3148380"/>
        <a:ext cx="3773005" cy="1259136"/>
      </dsp:txXfrm>
    </dsp:sp>
    <dsp:sp modelId="{08B725FB-BAF0-4450-BC01-3178F60BD22F}">
      <dsp:nvSpPr>
        <dsp:cNvPr id="0" name=""/>
        <dsp:cNvSpPr/>
      </dsp:nvSpPr>
      <dsp:spPr>
        <a:xfrm>
          <a:off x="6283997" y="3148380"/>
          <a:ext cx="4448656" cy="1259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259" tIns="133259" rIns="133259" bIns="13325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Update content to </a:t>
          </a:r>
          <a:r>
            <a:rPr lang="en-US" sz="18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improve efficiencies of analog processes</a:t>
          </a:r>
          <a:r>
            <a:rPr lang="en-US" sz="18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Calibri"/>
            </a:rPr>
            <a:t> – reducing data collection </a:t>
          </a:r>
        </a:p>
      </dsp:txBody>
      <dsp:txXfrm>
        <a:off x="6283997" y="3148380"/>
        <a:ext cx="4448656" cy="12591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D4F6C-1CE8-4445-9F1E-E090015A779A}">
      <dsp:nvSpPr>
        <dsp:cNvPr id="0" name=""/>
        <dsp:cNvSpPr/>
      </dsp:nvSpPr>
      <dsp:spPr>
        <a:xfrm>
          <a:off x="2660" y="395713"/>
          <a:ext cx="2367879" cy="94715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Source Sans Pro" panose="020B0503030403020204" pitchFamily="34" charset="0"/>
            </a:rPr>
            <a:t>Project launch &amp; communication</a:t>
          </a:r>
          <a:endParaRPr lang="en-GB" sz="1500" kern="1200"/>
        </a:p>
      </dsp:txBody>
      <dsp:txXfrm>
        <a:off x="476236" y="395713"/>
        <a:ext cx="1420728" cy="947151"/>
      </dsp:txXfrm>
    </dsp:sp>
    <dsp:sp modelId="{BDF12E1E-32A2-4F11-81D7-B17AC4D31962}">
      <dsp:nvSpPr>
        <dsp:cNvPr id="0" name=""/>
        <dsp:cNvSpPr/>
      </dsp:nvSpPr>
      <dsp:spPr>
        <a:xfrm>
          <a:off x="2133751" y="395713"/>
          <a:ext cx="2367879" cy="94715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Source Sans Pro" panose="020B0503030403020204" pitchFamily="34" charset="0"/>
            </a:rPr>
            <a:t>Horizon scan &amp; gaps analysis</a:t>
          </a:r>
          <a:endParaRPr lang="en-GB" sz="1500" kern="1200"/>
        </a:p>
      </dsp:txBody>
      <dsp:txXfrm>
        <a:off x="2607327" y="395713"/>
        <a:ext cx="1420728" cy="947151"/>
      </dsp:txXfrm>
    </dsp:sp>
    <dsp:sp modelId="{B3A8F84E-3E1B-4258-B292-7ED8CC355E5C}">
      <dsp:nvSpPr>
        <dsp:cNvPr id="0" name=""/>
        <dsp:cNvSpPr/>
      </dsp:nvSpPr>
      <dsp:spPr>
        <a:xfrm>
          <a:off x="4264842" y="395713"/>
          <a:ext cx="2367879" cy="94715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Source Sans Pro" panose="020B0503030403020204" pitchFamily="34" charset="0"/>
            </a:rPr>
            <a:t>Data standards development </a:t>
          </a:r>
          <a:endParaRPr lang="en-GB" sz="1500" kern="1200"/>
        </a:p>
      </dsp:txBody>
      <dsp:txXfrm>
        <a:off x="4738418" y="395713"/>
        <a:ext cx="1420728" cy="947151"/>
      </dsp:txXfrm>
    </dsp:sp>
    <dsp:sp modelId="{50C1D225-8E99-4082-861F-1A641172D483}">
      <dsp:nvSpPr>
        <dsp:cNvPr id="0" name=""/>
        <dsp:cNvSpPr/>
      </dsp:nvSpPr>
      <dsp:spPr>
        <a:xfrm>
          <a:off x="6395934" y="395713"/>
          <a:ext cx="2367879" cy="94715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Source Sans Pro" panose="020B0503030403020204" pitchFamily="34" charset="0"/>
            </a:rPr>
            <a:t>Country implementation</a:t>
          </a:r>
          <a:endParaRPr lang="en-GB" sz="1500" kern="1200"/>
        </a:p>
      </dsp:txBody>
      <dsp:txXfrm>
        <a:off x="6869510" y="395713"/>
        <a:ext cx="1420728" cy="947151"/>
      </dsp:txXfrm>
    </dsp:sp>
    <dsp:sp modelId="{D98DB666-4307-4E75-8733-4A577939543F}">
      <dsp:nvSpPr>
        <dsp:cNvPr id="0" name=""/>
        <dsp:cNvSpPr/>
      </dsp:nvSpPr>
      <dsp:spPr>
        <a:xfrm>
          <a:off x="8527025" y="395713"/>
          <a:ext cx="2367879" cy="94715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Sustain &amp; amplification</a:t>
          </a:r>
        </a:p>
      </dsp:txBody>
      <dsp:txXfrm>
        <a:off x="9000601" y="395713"/>
        <a:ext cx="1420728" cy="9471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25686-C135-714D-ADAE-A031C4BC0204}" type="datetimeFigureOut">
              <a:rPr lang="en-US" smtClean="0"/>
              <a:t>9/10/24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5B747-18E9-E746-A276-B387773C2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7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Epidemiologiste</a:t>
            </a:r>
            <a:r>
              <a:rPr lang="en-US" dirty="0"/>
              <a:t> dans le department des </a:t>
            </a:r>
            <a:r>
              <a:rPr lang="en-US" dirty="0" err="1"/>
              <a:t>Systemes</a:t>
            </a:r>
            <a:r>
              <a:rPr lang="en-US" dirty="0"/>
              <a:t> de Surveillance a OMS </a:t>
            </a:r>
            <a:r>
              <a:rPr lang="en-US" dirty="0" err="1"/>
              <a:t>geneve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31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Finally,  we looked at workflows…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lot of the information we collect for surveillance purposes comes from different systems and activities such as case management, laboratory, immunization, etc..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Therefore, we need to carefully map the touch points with these systems so that the data collected from these can eventually directly flow into the surveillance system and reduce data re-entry issues faced by HCW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75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B41B0-C0FF-1A4B-95AF-1AAD08627FE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872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29383A-F03C-4807-BC69-9BC30ECD8B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559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Adaptation des smart guidelines au context </a:t>
            </a:r>
            <a:r>
              <a:rPr lang="en-US" dirty="0" err="1"/>
              <a:t>nationnaux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Developpement</a:t>
            </a:r>
            <a:r>
              <a:rPr lang="en-US" dirty="0"/>
              <a:t> de </a:t>
            </a:r>
            <a:r>
              <a:rPr lang="en-US" dirty="0" err="1"/>
              <a:t>logiciel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ligne</a:t>
            </a:r>
            <a:r>
              <a:rPr lang="en-US" dirty="0"/>
              <a:t> avec les smart guidelines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Renforcer</a:t>
            </a:r>
            <a:r>
              <a:rPr lang="en-US" dirty="0"/>
              <a:t> </a:t>
            </a:r>
            <a:r>
              <a:rPr lang="en-US" dirty="0" err="1"/>
              <a:t>l’architecture</a:t>
            </a:r>
            <a:r>
              <a:rPr lang="en-US" dirty="0"/>
              <a:t> digital </a:t>
            </a:r>
            <a:r>
              <a:rPr lang="en-US" dirty="0" err="1"/>
              <a:t>afin</a:t>
            </a:r>
            <a:r>
              <a:rPr lang="en-US" dirty="0"/>
              <a:t> de </a:t>
            </a:r>
            <a:r>
              <a:rPr lang="en-US" dirty="0" err="1"/>
              <a:t>mettre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place un environment qui </a:t>
            </a:r>
            <a:r>
              <a:rPr lang="en-US" dirty="0" err="1"/>
              <a:t>facilite</a:t>
            </a:r>
            <a:r>
              <a:rPr lang="en-US" dirty="0"/>
              <a:t> la mise </a:t>
            </a:r>
            <a:r>
              <a:rPr lang="en-US" dirty="0" err="1"/>
              <a:t>en</a:t>
            </a:r>
            <a:r>
              <a:rPr lang="en-US" dirty="0"/>
              <a:t> oeuvre des smart guidelines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58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5B747-18E9-E746-A276-B387773C2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013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i="0" dirty="0">
                <a:solidFill>
                  <a:srgbClr val="0D0D0D"/>
                </a:solidFill>
                <a:effectLst/>
                <a:latin typeface="Söhne"/>
              </a:rPr>
              <a:t>Before ending this presentation, I’d like to outline our way forwards with this project.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0" i="0" dirty="0">
              <a:solidFill>
                <a:srgbClr val="0D0D0D"/>
              </a:solidFill>
              <a:effectLst/>
              <a:latin typeface="Söhne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0" dirty="0">
                <a:solidFill>
                  <a:srgbClr val="0D0D0D"/>
                </a:solidFill>
                <a:effectLst/>
                <a:latin typeface="Söhne"/>
              </a:rPr>
              <a:t>We plan to develop them by building on existing initiatives and adopting a user-centric approach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4000" b="0" i="0" dirty="0">
              <a:solidFill>
                <a:srgbClr val="0D0D0D"/>
              </a:solidFill>
              <a:effectLst/>
              <a:latin typeface="Söhne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0" i="0" dirty="0">
                <a:solidFill>
                  <a:srgbClr val="0D0D0D"/>
                </a:solidFill>
                <a:effectLst/>
                <a:latin typeface="Söhne"/>
              </a:rPr>
              <a:t>For now, we have prioritized 5 diseases for the development of these standards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0" i="0" dirty="0">
              <a:solidFill>
                <a:srgbClr val="0D0D0D"/>
              </a:solidFill>
              <a:effectLst/>
              <a:latin typeface="Söhne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i="0" dirty="0">
                <a:solidFill>
                  <a:srgbClr val="0D0D0D"/>
                </a:solidFill>
                <a:effectLst/>
                <a:latin typeface="Söhne"/>
              </a:rPr>
              <a:t>And by next year, we plan to test the implementation of these standards at country level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0" i="0" dirty="0">
              <a:solidFill>
                <a:srgbClr val="0D0D0D"/>
              </a:solidFill>
              <a:effectLst/>
              <a:latin typeface="Söhne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i="0" dirty="0">
                <a:solidFill>
                  <a:srgbClr val="0D0D0D"/>
                </a:solidFill>
                <a:effectLst/>
                <a:latin typeface="Söhne"/>
              </a:rPr>
              <a:t>This will help us capture lessons learned, refine our approach and inform investment case for eventual scale-up.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0" i="0" dirty="0">
              <a:solidFill>
                <a:srgbClr val="0D0D0D"/>
              </a:solidFill>
              <a:effectLst/>
              <a:latin typeface="Söhne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0" i="0" dirty="0">
              <a:solidFill>
                <a:srgbClr val="0D0D0D"/>
              </a:solidFill>
              <a:effectLst/>
              <a:latin typeface="Söhne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i="0" dirty="0">
                <a:solidFill>
                  <a:srgbClr val="0D0D0D"/>
                </a:solidFill>
                <a:effectLst/>
                <a:latin typeface="Söhne"/>
              </a:rPr>
              <a:t>In conclusion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Söhne"/>
              </a:rPr>
              <a:t>, this initiative is not just about developing standards; it's about creating a sustainable and responsive surveillance system that can protect public health more effectively.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0" i="0" dirty="0">
              <a:solidFill>
                <a:srgbClr val="0D0D0D"/>
              </a:solidFill>
              <a:effectLst/>
              <a:latin typeface="Söhne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0" i="0" dirty="0">
                <a:solidFill>
                  <a:srgbClr val="0D0D0D"/>
                </a:solidFill>
                <a:effectLst/>
                <a:latin typeface="Söhne"/>
              </a:rPr>
              <a:t>Thank you for your attention and support as we embark on this critical journey.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solidFill>
                <a:srgbClr val="002060"/>
              </a:solidFill>
              <a:effectLst/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5B747-18E9-E746-A276-B387773C2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116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g7813e18fd8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1" name="Google Shape;1801;g7813e18fd8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2145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Plusieurs obstacles dans la collecte et transmissions des </a:t>
            </a:r>
            <a:r>
              <a:rPr lang="fr-FR" dirty="0" err="1"/>
              <a:t>donnees</a:t>
            </a:r>
            <a:r>
              <a:rPr lang="fr-FR" dirty="0"/>
              <a:t>…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Utilisation de multiples formulaires, formats et systèmes pour collecter des données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Fardeau et duplication des efforts de collecte de données pour les travailleurs de la santé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Incohérences dans la façon dont les </a:t>
            </a:r>
            <a:r>
              <a:rPr lang="fr-FR" dirty="0" err="1"/>
              <a:t>recommendations</a:t>
            </a:r>
            <a:r>
              <a:rPr lang="fr-FR" dirty="0"/>
              <a:t> de l’OMS sont adoptée/représentées dans les système </a:t>
            </a:r>
            <a:r>
              <a:rPr lang="fr-FR" dirty="0" err="1"/>
              <a:t>digiteaux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5B747-18E9-E746-A276-B387773C2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515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5B747-18E9-E746-A276-B387773C2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218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0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La </a:t>
            </a:r>
            <a:r>
              <a:rPr lang="en-US" dirty="0" err="1">
                <a:cs typeface="Calibri"/>
              </a:rPr>
              <a:t>pandemie</a:t>
            </a:r>
            <a:r>
              <a:rPr lang="en-US" dirty="0">
                <a:cs typeface="Calibri"/>
              </a:rPr>
              <a:t> du covid a mis </a:t>
            </a:r>
            <a:r>
              <a:rPr lang="en-US" dirty="0" err="1">
                <a:cs typeface="Calibri"/>
              </a:rPr>
              <a:t>l’emphase</a:t>
            </a:r>
            <a:r>
              <a:rPr lang="en-US" dirty="0">
                <a:cs typeface="Calibri"/>
              </a:rPr>
              <a:t> sur le </a:t>
            </a:r>
            <a:r>
              <a:rPr lang="en-US" dirty="0" err="1">
                <a:cs typeface="Calibri"/>
              </a:rPr>
              <a:t>besoin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renforcer</a:t>
            </a:r>
            <a:r>
              <a:rPr lang="en-US" dirty="0">
                <a:cs typeface="Calibri"/>
              </a:rPr>
              <a:t> la partage des </a:t>
            </a:r>
            <a:r>
              <a:rPr lang="en-US" dirty="0" err="1">
                <a:cs typeface="Calibri"/>
              </a:rPr>
              <a:t>donnée</a:t>
            </a:r>
            <a:r>
              <a:rPr lang="en-US" dirty="0">
                <a:cs typeface="Calibri"/>
              </a:rPr>
              <a:t> et la coordination des response </a:t>
            </a:r>
            <a:r>
              <a:rPr lang="en-US" dirty="0" err="1">
                <a:cs typeface="Calibri"/>
              </a:rPr>
              <a:t>sanitaires</a:t>
            </a:r>
            <a:r>
              <a:rPr lang="en-US" dirty="0">
                <a:cs typeface="Calibri"/>
              </a:rPr>
              <a:t> au </a:t>
            </a:r>
            <a:r>
              <a:rPr lang="en-US" dirty="0" err="1">
                <a:cs typeface="Calibri"/>
              </a:rPr>
              <a:t>niveau</a:t>
            </a:r>
            <a:r>
              <a:rPr lang="en-US" dirty="0">
                <a:cs typeface="Calibri"/>
              </a:rPr>
              <a:t> global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>
                <a:cs typeface="Calibri"/>
              </a:rPr>
              <a:t>C’est</a:t>
            </a:r>
            <a:r>
              <a:rPr lang="en-US" dirty="0">
                <a:cs typeface="Calibri"/>
              </a:rPr>
              <a:t> pour ca que </a:t>
            </a:r>
            <a:r>
              <a:rPr lang="en-US" dirty="0" err="1">
                <a:cs typeface="Calibri"/>
              </a:rPr>
              <a:t>l’OMS</a:t>
            </a:r>
            <a:r>
              <a:rPr lang="en-US" dirty="0">
                <a:cs typeface="Calibri"/>
              </a:rPr>
              <a:t> a </a:t>
            </a:r>
            <a:r>
              <a:rPr lang="en-US" dirty="0" err="1">
                <a:cs typeface="Calibri"/>
              </a:rPr>
              <a:t>lancé</a:t>
            </a:r>
            <a:r>
              <a:rPr lang="en-US" dirty="0">
                <a:cs typeface="Calibri"/>
              </a:rPr>
              <a:t> il </a:t>
            </a:r>
            <a:r>
              <a:rPr lang="en-US" dirty="0" err="1">
                <a:cs typeface="Calibri"/>
              </a:rPr>
              <a:t>y’a</a:t>
            </a:r>
            <a:r>
              <a:rPr lang="en-US" dirty="0">
                <a:cs typeface="Calibri"/>
              </a:rPr>
              <a:t> un an </a:t>
            </a:r>
            <a:r>
              <a:rPr lang="en-US" dirty="0" err="1">
                <a:cs typeface="Calibri"/>
              </a:rPr>
              <a:t>sa</a:t>
            </a:r>
            <a:r>
              <a:rPr lang="en-US" dirty="0">
                <a:cs typeface="Calibri"/>
              </a:rPr>
              <a:t> nouvelle </a:t>
            </a:r>
            <a:r>
              <a:rPr lang="en-US" dirty="0" err="1">
                <a:cs typeface="Calibri"/>
              </a:rPr>
              <a:t>strategie</a:t>
            </a:r>
            <a:r>
              <a:rPr lang="en-US" dirty="0">
                <a:cs typeface="Calibri"/>
              </a:rPr>
              <a:t> de surveillance collaborative qui </a:t>
            </a:r>
            <a:r>
              <a:rPr lang="en-US" b="1" dirty="0" err="1">
                <a:cs typeface="Calibri"/>
              </a:rPr>
              <a:t>definie</a:t>
            </a:r>
            <a:r>
              <a:rPr lang="en-US" b="1" dirty="0">
                <a:cs typeface="Calibri"/>
              </a:rPr>
              <a:t> les </a:t>
            </a:r>
            <a:r>
              <a:rPr lang="en-US" b="1" dirty="0" err="1">
                <a:cs typeface="Calibri"/>
              </a:rPr>
              <a:t>capcités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requise</a:t>
            </a:r>
            <a:r>
              <a:rPr lang="en-US" b="1" dirty="0">
                <a:cs typeface="Calibri"/>
              </a:rPr>
              <a:t> pour que les pays puissant </a:t>
            </a:r>
            <a:r>
              <a:rPr lang="en-US" b="1" dirty="0" err="1">
                <a:cs typeface="Calibri"/>
              </a:rPr>
              <a:t>mieux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repondres</a:t>
            </a:r>
            <a:r>
              <a:rPr lang="en-US" b="1" dirty="0">
                <a:cs typeface="Calibri"/>
              </a:rPr>
              <a:t> aux epidemies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Un des obj. de </a:t>
            </a:r>
            <a:r>
              <a:rPr lang="en-US" dirty="0" err="1">
                <a:cs typeface="Calibri"/>
              </a:rPr>
              <a:t>cette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strategie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c’est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d’aider</a:t>
            </a:r>
            <a:r>
              <a:rPr lang="en-US" dirty="0">
                <a:cs typeface="Calibri"/>
              </a:rPr>
              <a:t> les pays a developer des systems de surveillance </a:t>
            </a:r>
            <a:r>
              <a:rPr lang="en-US" dirty="0" err="1">
                <a:cs typeface="Calibri"/>
              </a:rPr>
              <a:t>integrés</a:t>
            </a:r>
            <a:r>
              <a:rPr lang="en-US" dirty="0">
                <a:cs typeface="Calibri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>
                <a:cs typeface="Calibri"/>
              </a:rPr>
              <a:t>Cependant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ceci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requiert</a:t>
            </a:r>
            <a:r>
              <a:rPr lang="en-US" dirty="0">
                <a:cs typeface="Calibri"/>
              </a:rPr>
              <a:t> que </a:t>
            </a:r>
            <a:r>
              <a:rPr lang="en-US" dirty="0" err="1">
                <a:cs typeface="Calibri"/>
              </a:rPr>
              <a:t>ces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systeme</a:t>
            </a:r>
            <a:r>
              <a:rPr lang="en-US" dirty="0">
                <a:cs typeface="Calibri"/>
              </a:rPr>
              <a:t> puissant </a:t>
            </a:r>
            <a:r>
              <a:rPr lang="en-US" dirty="0" err="1">
                <a:cs typeface="Calibri"/>
              </a:rPr>
              <a:t>communiquer</a:t>
            </a:r>
            <a:r>
              <a:rPr lang="en-US" dirty="0">
                <a:cs typeface="Calibri"/>
              </a:rPr>
              <a:t> entre </a:t>
            </a:r>
            <a:r>
              <a:rPr lang="en-US" dirty="0" err="1">
                <a:cs typeface="Calibri"/>
              </a:rPr>
              <a:t>eux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ce</a:t>
            </a:r>
            <a:r>
              <a:rPr lang="en-US" dirty="0">
                <a:cs typeface="Calibri"/>
              </a:rPr>
              <a:t> qui </a:t>
            </a:r>
            <a:r>
              <a:rPr lang="en-US" dirty="0" err="1">
                <a:cs typeface="Calibri"/>
              </a:rPr>
              <a:t>n’est</a:t>
            </a:r>
            <a:r>
              <a:rPr lang="en-US" dirty="0">
                <a:cs typeface="Calibri"/>
              </a:rPr>
              <a:t> pas </a:t>
            </a:r>
            <a:r>
              <a:rPr lang="en-US" dirty="0" err="1">
                <a:cs typeface="Calibri"/>
              </a:rPr>
              <a:t>toujours</a:t>
            </a:r>
            <a:r>
              <a:rPr lang="en-US" dirty="0">
                <a:cs typeface="Calibri"/>
              </a:rPr>
              <a:t> le </a:t>
            </a:r>
            <a:r>
              <a:rPr lang="en-US" dirty="0" err="1">
                <a:cs typeface="Calibri"/>
              </a:rPr>
              <a:t>cas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5B747-18E9-E746-A276-B387773C2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734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0" dirty="0">
                <a:cs typeface="Calibri"/>
              </a:rPr>
              <a:t>Further</a:t>
            </a:r>
            <a:r>
              <a:rPr lang="en-GB" dirty="0">
                <a:cs typeface="Calibri"/>
              </a:rPr>
              <a:t> to these issues….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Pendant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plusieures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decennies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les systems de surveillances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etaient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principalement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base sur la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collecte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donnée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sur papiers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L’introduction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des systems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electronique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maqrqué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un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changement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dans la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collecte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des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données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particulierement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aux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niveaux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des zones de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santé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et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nationnaux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H" dirty="0">
                <a:cs typeface="Calibri"/>
              </a:rPr>
              <a:t>Mais cette </a:t>
            </a:r>
            <a:r>
              <a:rPr lang="fr-CH" dirty="0" err="1">
                <a:cs typeface="Calibri"/>
              </a:rPr>
              <a:t>proliferation</a:t>
            </a:r>
            <a:r>
              <a:rPr lang="fr-CH" dirty="0">
                <a:cs typeface="Calibri"/>
              </a:rPr>
              <a:t> de systèmes </a:t>
            </a:r>
            <a:r>
              <a:rPr lang="fr-CH" dirty="0" err="1">
                <a:cs typeface="Calibri"/>
              </a:rPr>
              <a:t>digiteaux</a:t>
            </a:r>
            <a:r>
              <a:rPr lang="fr-CH" dirty="0">
                <a:cs typeface="Calibri"/>
              </a:rPr>
              <a:t>, qui ne communiquent pas entre eux, </a:t>
            </a:r>
            <a:r>
              <a:rPr lang="fr-CH" dirty="0" err="1">
                <a:cs typeface="Calibri"/>
              </a:rPr>
              <a:t>cree</a:t>
            </a:r>
            <a:r>
              <a:rPr lang="fr-CH" dirty="0">
                <a:cs typeface="Calibri"/>
              </a:rPr>
              <a:t> aussi bcp de </a:t>
            </a:r>
            <a:r>
              <a:rPr lang="fr-CH" dirty="0" err="1">
                <a:cs typeface="Calibri"/>
              </a:rPr>
              <a:t>probleme</a:t>
            </a:r>
            <a:r>
              <a:rPr lang="fr-CH" dirty="0">
                <a:cs typeface="Calibri"/>
              </a:rPr>
              <a:t> d’</a:t>
            </a:r>
            <a:r>
              <a:rPr lang="fr-CH" dirty="0" err="1">
                <a:cs typeface="Calibri"/>
              </a:rPr>
              <a:t>integration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(Next click) </a:t>
            </a:r>
            <a:r>
              <a:rPr lang="fr-CH" b="0" dirty="0" err="1"/>
              <a:t>gerables</a:t>
            </a:r>
            <a:r>
              <a:rPr lang="fr-CH" b="0" dirty="0"/>
              <a:t> avec 2 ou 3 </a:t>
            </a:r>
            <a:r>
              <a:rPr lang="fr-CH" b="0" dirty="0" err="1"/>
              <a:t>systems</a:t>
            </a: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(Next click) </a:t>
            </a:r>
            <a:r>
              <a:rPr lang="en-GB" dirty="0" err="1"/>
              <a:t>mais</a:t>
            </a:r>
            <a:r>
              <a:rPr lang="en-GB" dirty="0"/>
              <a:t> pas viable/durable au long </a:t>
            </a:r>
            <a:r>
              <a:rPr lang="en-GB" dirty="0" err="1"/>
              <a:t>terme</a:t>
            </a:r>
            <a:r>
              <a:rPr lang="en-GB" dirty="0"/>
              <a:t> avec </a:t>
            </a:r>
            <a:r>
              <a:rPr lang="en-GB" dirty="0" err="1"/>
              <a:t>plusieures</a:t>
            </a:r>
            <a:r>
              <a:rPr lang="en-GB" dirty="0"/>
              <a:t> systems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Problemes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principalement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causes par un manque de standards de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terminologie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d’interoperabilités</a:t>
            </a: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en-GB" dirty="0">
                <a:ea typeface="+mn-lt"/>
                <a:cs typeface="+mn-lt"/>
              </a:rPr>
            </a:br>
            <a:br>
              <a:rPr lang="en-GB" dirty="0">
                <a:ea typeface="+mn-lt"/>
                <a:cs typeface="+mn-lt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5B747-18E9-E746-A276-B387773C2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150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Par consequent, le context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actuel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est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maqrqué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par la fragmentation des systems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electroniques</a:t>
            </a:r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L’OMS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emmet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ces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recommendations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mais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elles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sont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adoptees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differement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dans les systems.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Clinique 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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Hopital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  Lab …. </a:t>
            </a:r>
            <a:r>
              <a:rPr lang="en-US" b="1" i="0" dirty="0" err="1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Systemes</a:t>
            </a:r>
            <a:r>
              <a:rPr lang="en-US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 non </a:t>
            </a:r>
            <a:r>
              <a:rPr lang="en-US" b="1" i="0" dirty="0" err="1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harmonisés</a:t>
            </a:r>
            <a:r>
              <a:rPr lang="en-US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 qui </a:t>
            </a:r>
            <a:r>
              <a:rPr lang="en-US" b="1" i="0" dirty="0" err="1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requiert</a:t>
            </a:r>
            <a:r>
              <a:rPr lang="en-US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 la </a:t>
            </a:r>
            <a:r>
              <a:rPr lang="en-US" b="1" i="0" dirty="0" err="1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saisie</a:t>
            </a:r>
            <a:r>
              <a:rPr lang="en-US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 </a:t>
            </a:r>
            <a:r>
              <a:rPr lang="en-US" b="1" i="0" dirty="0" err="1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répétée</a:t>
            </a:r>
            <a:r>
              <a:rPr lang="en-US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 des </a:t>
            </a:r>
            <a:r>
              <a:rPr lang="en-US" b="1" i="0" dirty="0" err="1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données</a:t>
            </a:r>
            <a:r>
              <a:rPr lang="en-US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 d’un </a:t>
            </a:r>
            <a:r>
              <a:rPr lang="en-US" b="1" i="0" dirty="0" err="1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système</a:t>
            </a:r>
            <a:r>
              <a:rPr lang="en-US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 a </a:t>
            </a:r>
            <a:r>
              <a:rPr lang="en-US" b="1" i="0" dirty="0" err="1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l’autre</a:t>
            </a:r>
            <a:endParaRPr lang="en-US" b="1" i="0" dirty="0">
              <a:solidFill>
                <a:srgbClr val="0D0D0D"/>
              </a:solidFill>
              <a:effectLst/>
              <a:latin typeface="Söhne"/>
              <a:sym typeface="Wingdings" panose="05000000000000000000" pitchFamily="2" charset="2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 </a:t>
            </a:r>
            <a:r>
              <a:rPr lang="en-US" b="1" i="0" dirty="0" err="1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ceci</a:t>
            </a:r>
            <a:r>
              <a:rPr lang="en-US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 </a:t>
            </a:r>
            <a:r>
              <a:rPr lang="en-US" b="1" i="0" dirty="0" err="1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generent</a:t>
            </a:r>
            <a:r>
              <a:rPr lang="en-US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 des silos </a:t>
            </a:r>
            <a:r>
              <a:rPr lang="en-US" b="1" i="0" dirty="0" err="1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d’information</a:t>
            </a:r>
            <a:r>
              <a:rPr lang="en-US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 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Qui nous </a:t>
            </a:r>
            <a:r>
              <a:rPr lang="en-US" b="1" i="0" dirty="0" err="1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empechent</a:t>
            </a:r>
            <a:r>
              <a:rPr lang="en-US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 </a:t>
            </a:r>
            <a:r>
              <a:rPr lang="en-US" b="1" i="0" dirty="0" err="1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d’avoir</a:t>
            </a:r>
            <a:r>
              <a:rPr lang="en-US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 </a:t>
            </a:r>
            <a:r>
              <a:rPr lang="en-US" b="1" i="0" dirty="0" err="1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une</a:t>
            </a:r>
            <a:r>
              <a:rPr lang="en-US" b="1" i="0" dirty="0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 comprehension complete de la situation </a:t>
            </a:r>
            <a:r>
              <a:rPr lang="en-US" b="1" i="0" dirty="0" err="1">
                <a:solidFill>
                  <a:srgbClr val="0D0D0D"/>
                </a:solidFill>
                <a:effectLst/>
                <a:latin typeface="Söhne"/>
                <a:sym typeface="Wingdings" panose="05000000000000000000" pitchFamily="2" charset="2"/>
              </a:rPr>
              <a:t>epidemique</a:t>
            </a:r>
            <a:endParaRPr lang="en-US" b="1" i="0" dirty="0">
              <a:solidFill>
                <a:srgbClr val="0D0D0D"/>
              </a:solidFill>
              <a:effectLst/>
              <a:latin typeface="Söhne"/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95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Context future </a:t>
            </a:r>
            <a:r>
              <a:rPr lang="en-US" dirty="0" err="1"/>
              <a:t>envisagé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Harmonization des standard des </a:t>
            </a:r>
            <a:r>
              <a:rPr lang="en-US" dirty="0" err="1"/>
              <a:t>données</a:t>
            </a:r>
            <a:r>
              <a:rPr lang="en-US" dirty="0"/>
              <a:t> qui </a:t>
            </a:r>
            <a:r>
              <a:rPr lang="en-US" dirty="0" err="1"/>
              <a:t>permet</a:t>
            </a:r>
            <a:r>
              <a:rPr lang="en-US" dirty="0"/>
              <a:t> </a:t>
            </a:r>
            <a:r>
              <a:rPr lang="en-US" dirty="0" err="1"/>
              <a:t>l’integration</a:t>
            </a:r>
            <a:r>
              <a:rPr lang="en-US" dirty="0"/>
              <a:t> et </a:t>
            </a:r>
            <a:r>
              <a:rPr lang="en-US" dirty="0" err="1"/>
              <a:t>l’interoperabilité</a:t>
            </a:r>
            <a:r>
              <a:rPr lang="en-US" dirty="0"/>
              <a:t> des </a:t>
            </a:r>
            <a:r>
              <a:rPr lang="en-US" dirty="0" err="1"/>
              <a:t>systèmes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Ceci</a:t>
            </a:r>
            <a:r>
              <a:rPr lang="en-US" dirty="0"/>
              <a:t> nous </a:t>
            </a:r>
            <a:r>
              <a:rPr lang="en-US" dirty="0" err="1"/>
              <a:t>permettra</a:t>
            </a:r>
            <a:r>
              <a:rPr lang="en-US" dirty="0"/>
              <a:t> de </a:t>
            </a:r>
            <a:r>
              <a:rPr lang="en-US" dirty="0" err="1"/>
              <a:t>mieux</a:t>
            </a:r>
            <a:r>
              <a:rPr lang="en-US" dirty="0"/>
              <a:t> </a:t>
            </a:r>
            <a:r>
              <a:rPr lang="en-US" dirty="0" err="1"/>
              <a:t>generer</a:t>
            </a:r>
            <a:r>
              <a:rPr lang="en-US" dirty="0"/>
              <a:t> des </a:t>
            </a:r>
            <a:r>
              <a:rPr lang="en-US" dirty="0" err="1"/>
              <a:t>informations</a:t>
            </a:r>
            <a:r>
              <a:rPr lang="en-US" dirty="0"/>
              <a:t> a </a:t>
            </a:r>
            <a:r>
              <a:rPr lang="en-US" dirty="0" err="1"/>
              <a:t>partir</a:t>
            </a:r>
            <a:r>
              <a:rPr lang="en-US" dirty="0"/>
              <a:t> des </a:t>
            </a:r>
            <a:r>
              <a:rPr lang="en-US" dirty="0" err="1"/>
              <a:t>données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43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Casser</a:t>
            </a:r>
            <a:r>
              <a:rPr lang="en-US" dirty="0"/>
              <a:t> les silos </a:t>
            </a:r>
            <a:r>
              <a:rPr lang="en-US" dirty="0" err="1"/>
              <a:t>d’informations</a:t>
            </a:r>
            <a:r>
              <a:rPr lang="en-US" dirty="0"/>
              <a:t> pour </a:t>
            </a:r>
            <a:r>
              <a:rPr lang="en-US" dirty="0" err="1"/>
              <a:t>generer</a:t>
            </a:r>
            <a:r>
              <a:rPr lang="en-US" dirty="0"/>
              <a:t> des </a:t>
            </a:r>
            <a:r>
              <a:rPr lang="en-US" dirty="0" err="1"/>
              <a:t>informations</a:t>
            </a:r>
            <a:r>
              <a:rPr lang="en-US" dirty="0"/>
              <a:t> completes et </a:t>
            </a:r>
            <a:r>
              <a:rPr lang="en-US" dirty="0" err="1"/>
              <a:t>rapide</a:t>
            </a:r>
            <a:r>
              <a:rPr lang="en-US" dirty="0"/>
              <a:t> qui </a:t>
            </a:r>
            <a:r>
              <a:rPr lang="en-US" dirty="0" err="1"/>
              <a:t>peuvent</a:t>
            </a:r>
            <a:r>
              <a:rPr lang="en-US" dirty="0"/>
              <a:t> informer la responses au </a:t>
            </a:r>
            <a:r>
              <a:rPr lang="en-US" dirty="0" err="1"/>
              <a:t>epidemie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89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r>
              <a:rPr lang="en-US" dirty="0"/>
              <a:t>Narrative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Transform L1 </a:t>
            </a:r>
            <a:r>
              <a:rPr lang="en-US" dirty="0" err="1"/>
              <a:t>en</a:t>
            </a:r>
            <a:r>
              <a:rPr lang="en-US" dirty="0"/>
              <a:t> specification techniques qui </a:t>
            </a:r>
            <a:r>
              <a:rPr lang="en-US" dirty="0" err="1"/>
              <a:t>expliques</a:t>
            </a:r>
            <a:r>
              <a:rPr lang="en-US" dirty="0"/>
              <a:t> </a:t>
            </a:r>
            <a:r>
              <a:rPr lang="en-US" dirty="0" err="1"/>
              <a:t>clairement</a:t>
            </a:r>
            <a:r>
              <a:rPr lang="en-US" dirty="0"/>
              <a:t> au pays et aux developers de systems </a:t>
            </a:r>
            <a:r>
              <a:rPr lang="en-US" dirty="0" err="1"/>
              <a:t>electronique</a:t>
            </a:r>
            <a:r>
              <a:rPr lang="en-US" dirty="0"/>
              <a:t> comment configure et </a:t>
            </a:r>
            <a:r>
              <a:rPr lang="en-US" dirty="0" err="1"/>
              <a:t>mettre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place </a:t>
            </a:r>
            <a:r>
              <a:rPr lang="en-US" dirty="0" err="1"/>
              <a:t>leur</a:t>
            </a:r>
            <a:r>
              <a:rPr lang="en-US" dirty="0"/>
              <a:t> systems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Pour les aligner avec les norms et standards de </a:t>
            </a:r>
            <a:r>
              <a:rPr lang="en-US" dirty="0" err="1"/>
              <a:t>l’OMS</a:t>
            </a:r>
            <a:endParaRPr lang="en-US" dirty="0"/>
          </a:p>
          <a:p>
            <a:pPr marL="628650" lvl="1" indent="-171450">
              <a:buFontTx/>
              <a:buChar char="-"/>
            </a:pPr>
            <a:r>
              <a:rPr lang="en-US" dirty="0"/>
              <a:t>L3 - code </a:t>
            </a:r>
            <a:r>
              <a:rPr lang="en-US" dirty="0" err="1"/>
              <a:t>informatique</a:t>
            </a:r>
            <a:r>
              <a:rPr lang="en-US" dirty="0"/>
              <a:t> qui </a:t>
            </a:r>
            <a:r>
              <a:rPr lang="en-US" dirty="0" err="1"/>
              <a:t>permet</a:t>
            </a:r>
            <a:r>
              <a:rPr lang="en-US" dirty="0"/>
              <a:t> </a:t>
            </a:r>
            <a:r>
              <a:rPr lang="en-US" dirty="0" err="1"/>
              <a:t>l’interoperatbilité</a:t>
            </a:r>
            <a:r>
              <a:rPr lang="en-US" dirty="0"/>
              <a:t>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L4 – </a:t>
            </a:r>
            <a:r>
              <a:rPr lang="en-US" dirty="0" err="1"/>
              <a:t>Logiciels</a:t>
            </a:r>
            <a:r>
              <a:rPr lang="en-US" dirty="0"/>
              <a:t> </a:t>
            </a:r>
            <a:r>
              <a:rPr lang="en-US" dirty="0" err="1"/>
              <a:t>standardisés</a:t>
            </a:r>
            <a:r>
              <a:rPr lang="en-US" dirty="0"/>
              <a:t> par </a:t>
            </a:r>
            <a:r>
              <a:rPr lang="en-US" dirty="0" err="1"/>
              <a:t>défaut</a:t>
            </a:r>
            <a:r>
              <a:rPr lang="en-US" dirty="0"/>
              <a:t>…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L5 – </a:t>
            </a:r>
            <a:r>
              <a:rPr lang="en-US" dirty="0" err="1"/>
              <a:t>Analyse</a:t>
            </a:r>
            <a:r>
              <a:rPr lang="en-US" dirty="0"/>
              <a:t> </a:t>
            </a:r>
            <a:r>
              <a:rPr lang="en-US" dirty="0" err="1"/>
              <a:t>avancé</a:t>
            </a:r>
            <a:r>
              <a:rPr lang="en-US" dirty="0"/>
              <a:t> et </a:t>
            </a:r>
            <a:r>
              <a:rPr lang="en-US" dirty="0" err="1"/>
              <a:t>fédérée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5B747-18E9-E746-A276-B387773C2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775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Priority diseases</a:t>
            </a:r>
          </a:p>
          <a:p>
            <a:pPr marL="171450" indent="-171450">
              <a:buFontTx/>
              <a:buChar char="-"/>
            </a:pPr>
            <a:r>
              <a:rPr lang="en-US" dirty="0"/>
              <a:t>- Also </a:t>
            </a:r>
            <a:r>
              <a:rPr lang="en-US" dirty="0" err="1"/>
              <a:t>Mpox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5B747-18E9-E746-A276-B387773C2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17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Their representation (or lack of) in digital systems </a:t>
            </a:r>
          </a:p>
          <a:p>
            <a:pPr marL="171450" indent="-171450">
              <a:buFontTx/>
              <a:buChar char="-"/>
            </a:pPr>
            <a:r>
              <a:rPr lang="en-US" dirty="0"/>
              <a:t>SMART guidelines would support better alignment but also accelerate development of modules that do no exist yet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1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tags" Target="../tags/tag23.xml"/><Relationship Id="rId7" Type="http://schemas.openxmlformats.org/officeDocument/2006/relationships/oleObject" Target="../embeddings/oleObject2.bin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image" Target="../media/image28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10" Type="http://schemas.openxmlformats.org/officeDocument/2006/relationships/image" Target="../media/image26.emf"/><Relationship Id="rId4" Type="http://schemas.openxmlformats.org/officeDocument/2006/relationships/tags" Target="../tags/tag29.xml"/><Relationship Id="rId9" Type="http://schemas.openxmlformats.org/officeDocument/2006/relationships/oleObject" Target="../embeddings/oleObject3.bin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tags" Target="../tags/tag55.xml"/><Relationship Id="rId7" Type="http://schemas.openxmlformats.org/officeDocument/2006/relationships/oleObject" Target="../embeddings/oleObject5.bin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9" Type="http://schemas.openxmlformats.org/officeDocument/2006/relationships/image" Target="../media/image28.pn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10" Type="http://schemas.openxmlformats.org/officeDocument/2006/relationships/image" Target="../media/image26.emf"/><Relationship Id="rId4" Type="http://schemas.openxmlformats.org/officeDocument/2006/relationships/tags" Target="../tags/tag61.xml"/><Relationship Id="rId9" Type="http://schemas.openxmlformats.org/officeDocument/2006/relationships/oleObject" Target="../embeddings/oleObject6.bin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0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F263B6D-8996-474F-BAA8-575C05E66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5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31A47E6-021F-C944-BAE1-D55D61F60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16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CE0C0D0-CCE0-8E4F-A363-BB316DFA3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3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C9FB247-3197-0943-93E9-189420DEBD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05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251DC5B-DFE6-E242-ACD8-A305694C98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84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2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D15AB5-9F8B-CF48-0A1A-FEDEE943A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7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9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918AED1-D52B-B843-8422-E6CDCCEE03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25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54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45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2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D99E1C-D74E-374D-8800-FB673CA41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63736"/>
            <a:ext cx="12192000" cy="6730528"/>
          </a:xfrm>
          <a:prstGeom prst="rect">
            <a:avLst/>
          </a:prstGeom>
          <a:solidFill>
            <a:srgbClr val="00208A">
              <a:alpha val="0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61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58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228600" indent="-22860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09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6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1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5" y="6000906"/>
            <a:ext cx="1828792" cy="556811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A67AD6-D8C7-B74A-B8D9-C0B4BE696ED5}"/>
              </a:ext>
            </a:extLst>
          </p:cNvPr>
          <p:cNvSpPr txBox="1">
            <a:spLocks/>
          </p:cNvSpPr>
          <p:nvPr userDrawn="1"/>
        </p:nvSpPr>
        <p:spPr>
          <a:xfrm>
            <a:off x="457201" y="1139590"/>
            <a:ext cx="7305040" cy="2198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5C"/>
                </a:solidFill>
              </a:rPr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107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40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6387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1128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746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828801"/>
            <a:ext cx="3657600" cy="4343400"/>
          </a:xfrm>
          <a:solidFill>
            <a:srgbClr val="DDEFF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>
                <a:solidFill>
                  <a:srgbClr val="00205C"/>
                </a:solidFill>
              </a:defRPr>
            </a:lvl1pPr>
            <a:lvl2pPr marL="457200" indent="0">
              <a:buNone/>
              <a:defRPr sz="2000">
                <a:solidFill>
                  <a:srgbClr val="00205C"/>
                </a:solidFill>
              </a:defRPr>
            </a:lvl2pPr>
            <a:lvl3pPr marL="914400" indent="0">
              <a:buNone/>
              <a:defRPr sz="2000">
                <a:solidFill>
                  <a:srgbClr val="00205C"/>
                </a:solidFill>
              </a:defRPr>
            </a:lvl3pPr>
            <a:lvl4pPr marL="1371600" indent="0">
              <a:buNone/>
              <a:defRPr sz="2000">
                <a:solidFill>
                  <a:srgbClr val="00205C"/>
                </a:solidFill>
              </a:defRPr>
            </a:lvl4pPr>
            <a:lvl5pPr marL="1828800" indent="0">
              <a:buNone/>
              <a:defRPr sz="2000">
                <a:solidFill>
                  <a:srgbClr val="002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77C92E-FD76-CA4F-9DDF-75EE90F0F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50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98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3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59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45720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572000" cy="3884295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404128"/>
            <a:ext cx="5154592" cy="320675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0D277E7-B8AB-6149-A9B0-222EC5A51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93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6B883BC-ECF6-C547-8C20-CE0694CA2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51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00D91A6-1DEF-C742-BB2B-4F0CE8BD17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45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CFAF92-E612-AE40-ABFE-2A513B425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06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1AF795-8C85-814F-914D-9EBE0519A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99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4071396"/>
            <a:ext cx="5486400" cy="16893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2" y="4050792"/>
            <a:ext cx="5486400" cy="1705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2998280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2998280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3318E81-63F9-2444-AF93-3EF243AFF1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39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638800" cy="1134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4051583"/>
            <a:ext cx="3657600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2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AD4A73-8602-F84A-9C68-0647084B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7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200" y="3388291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CC6A7D-F186-344A-AFAE-1F4FB8A6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54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0"/>
            <a:ext cx="7932516" cy="6858000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3335388" cy="839788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7C06-6CF8-2F41-BC67-54F13BB0A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1"/>
            <a:ext cx="3335388" cy="395223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588A5-7D85-6341-A58F-B4539B4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E8B88C-5FF6-8C4C-B269-E15964BDCE0D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8623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95724E3-FDE3-2149-BB91-FE058CAA9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98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2992776-3670-F24B-B4C8-03460D5C0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71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484C8C0-9FE5-7B48-A8C7-062291516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0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07BE4-5AF9-FF47-B682-ABA70C1652CA}"/>
              </a:ext>
            </a:extLst>
          </p:cNvPr>
          <p:cNvSpPr/>
          <p:nvPr userDrawn="1"/>
        </p:nvSpPr>
        <p:spPr>
          <a:xfrm>
            <a:off x="0" y="0"/>
            <a:ext cx="12192000" cy="5347504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7A3732-E7A9-B344-8DAE-D56547DA5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29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26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+ Callout">
  <p:cSld name="1_Title and Content + Call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5C"/>
              </a:buClr>
              <a:buSzPts val="3200"/>
              <a:buFont typeface="Calibri"/>
              <a:buNone/>
              <a:defRPr>
                <a:solidFill>
                  <a:srgbClr val="00205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457200" y="1825625"/>
            <a:ext cx="7467600" cy="3884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ft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205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sldNum" idx="12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00205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00205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00205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00205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00205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00205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00205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00205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00205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" name="Google Shape;26;p12"/>
          <p:cNvCxnSpPr/>
          <p:nvPr/>
        </p:nvCxnSpPr>
        <p:spPr>
          <a:xfrm>
            <a:off x="457200" y="457200"/>
            <a:ext cx="11277600" cy="0"/>
          </a:xfrm>
          <a:prstGeom prst="straightConnector1">
            <a:avLst/>
          </a:prstGeom>
          <a:noFill/>
          <a:ln w="19050" cap="flat" cmpd="sng">
            <a:solidFill>
              <a:srgbClr val="00205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" name="Google Shape;27;p12"/>
          <p:cNvSpPr txBox="1">
            <a:spLocks noGrp="1"/>
          </p:cNvSpPr>
          <p:nvPr>
            <p:ph type="body" idx="2"/>
          </p:nvPr>
        </p:nvSpPr>
        <p:spPr>
          <a:xfrm>
            <a:off x="8077200" y="1828801"/>
            <a:ext cx="3657600" cy="4343400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txBody>
          <a:bodyPr spcFirstLastPara="1" wrap="square" lIns="182875" tIns="182875" rIns="182875" bIns="1828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5C"/>
              </a:buClr>
              <a:buSzPts val="2000"/>
              <a:buNone/>
              <a:defRPr sz="2000">
                <a:solidFill>
                  <a:srgbClr val="00205C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5C"/>
              </a:buClr>
              <a:buSzPts val="2000"/>
              <a:buNone/>
              <a:defRPr sz="2000">
                <a:solidFill>
                  <a:srgbClr val="00205C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5C"/>
              </a:buClr>
              <a:buSzPts val="2000"/>
              <a:buNone/>
              <a:defRPr sz="2000">
                <a:solidFill>
                  <a:srgbClr val="00205C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5C"/>
              </a:buClr>
              <a:buSzPts val="2000"/>
              <a:buNone/>
              <a:defRPr sz="2000">
                <a:solidFill>
                  <a:srgbClr val="00205C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05C"/>
              </a:buClr>
              <a:buSzPts val="2000"/>
              <a:buNone/>
              <a:defRPr sz="2000">
                <a:solidFill>
                  <a:srgbClr val="00205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" name="Google Shape;28;p12" descr="World Health Organisation 75 Health for All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9806" y="4904210"/>
            <a:ext cx="4511572" cy="2535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986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3394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10/09/2024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51777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10/09/2024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4768913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167802BA-8623-48AE-9924-9F5F6790139C}" type="datetime1">
              <a:rPr lang="en-GB" noProof="0" smtClean="0"/>
              <a:t>10/09/2024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5034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035824F7-C870-482C-80C0-AFECF2DA260C}" type="datetime1">
              <a:rPr lang="en-GB" noProof="0" smtClean="0"/>
              <a:t>10/09/2024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0436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BBB6CCEC-3D0A-48BE-9958-590F11C39C0A}" type="datetime1">
              <a:rPr lang="en-GB" noProof="0" smtClean="0"/>
              <a:t>10/09/2024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1776562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4CCF51-8078-42ED-9407-7F055975162E}" type="datetime1">
              <a:rPr lang="en-GB" noProof="0" smtClean="0"/>
              <a:t>10/09/2024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996592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B5CB8422-2CBD-43EC-AF21-8B33A2ACAA82}" type="datetime1">
              <a:rPr lang="en-GB" noProof="0" smtClean="0"/>
              <a:t>10/09/2024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138654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FBD7E-873F-FC49-A840-08A744808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206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6C135116-9A9A-47DA-A114-676E0C1FD8BF}" type="datetime1">
              <a:rPr lang="en-GB" noProof="0" smtClean="0"/>
              <a:t>10/09/2024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84063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/>
              <a:pPr/>
              <a:t>10/09/2024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5099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10/09/2024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737763" y="371958"/>
            <a:ext cx="1976400" cy="6948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23316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262F6C-3198-4C0D-9FD3-A522B66D4040}" type="datetime1">
              <a:rPr lang="en-GB" smtClean="0"/>
              <a:pPr/>
              <a:t>10/09/2024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4384226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A931E1-7FC2-4DBD-9F66-3D1575A3F79C}" type="datetime1">
              <a:rPr lang="en-GB" smtClean="0"/>
              <a:pPr/>
              <a:t>10/09/2024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6600928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8712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4026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10/09/2024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>
          <a:xfrm>
            <a:off x="1392991" y="6580588"/>
            <a:ext cx="2526779" cy="180000"/>
          </a:xfrm>
        </p:spPr>
        <p:txBody>
          <a:bodyPr/>
          <a:lstStyle/>
          <a:p>
            <a:r>
              <a:rPr lang="en-GB"/>
              <a:t>|     </a:t>
            </a:r>
            <a:r>
              <a:rPr lang="en-US"/>
              <a:t>Digital Health Technologies and Standards Unit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39900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10/09/2024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505667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167802BA-8623-48AE-9924-9F5F6790139C}" type="datetime1">
              <a:rPr lang="en-GB" noProof="0" smtClean="0"/>
              <a:t>10/09/2024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67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F07AB91-D215-9B41-9808-46FFB4D27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449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035824F7-C870-482C-80C0-AFECF2DA260C}" type="datetime1">
              <a:rPr lang="en-GB" noProof="0" smtClean="0"/>
              <a:t>10/09/2024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27682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BBB6CCEC-3D0A-48BE-9958-590F11C39C0A}" type="datetime1">
              <a:rPr lang="en-GB" noProof="0" smtClean="0"/>
              <a:t>10/09/2024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7765846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4CCF51-8078-42ED-9407-7F055975162E}" type="datetime1">
              <a:rPr lang="en-GB" noProof="0" smtClean="0"/>
              <a:t>10/09/2024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9567911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B5CB8422-2CBD-43EC-AF21-8B33A2ACAA82}" type="datetime1">
              <a:rPr lang="en-GB" noProof="0" smtClean="0"/>
              <a:t>10/09/2024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6702236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6C135116-9A9A-47DA-A114-676E0C1FD8BF}" type="datetime1">
              <a:rPr lang="en-GB" noProof="0" smtClean="0"/>
              <a:t>10/09/2024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8644905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/>
              <a:pPr/>
              <a:t>10/09/2024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264575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10/09/2024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737763" y="371958"/>
            <a:ext cx="1976400" cy="6948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38560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262F6C-3198-4C0D-9FD3-A522B66D4040}" type="datetime1">
              <a:rPr lang="en-GB" smtClean="0"/>
              <a:pPr/>
              <a:t>10/09/2024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0272030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A931E1-7FC2-4DBD-9F66-3D1575A3F79C}" type="datetime1">
              <a:rPr lang="en-GB" smtClean="0"/>
              <a:pPr/>
              <a:t>10/09/2024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8769609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8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518300" y="485184"/>
            <a:ext cx="3172871" cy="11124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3185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84" y="685800"/>
            <a:ext cx="3817716" cy="54609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A501AEF-ABA1-5B46-9DF6-FA16A49F3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635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7" name="Google Shape;54;p13" descr="Google Shape;54;p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6474975"/>
            <a:ext cx="816936" cy="246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Google Shape;55;p13" descr="Google Shape;55;p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6545" y="6359853"/>
            <a:ext cx="486024" cy="476673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2416968" y="178592"/>
            <a:ext cx="7358064" cy="1714501"/>
          </a:xfrm>
          <a:prstGeom prst="rect">
            <a:avLst/>
          </a:prstGeom>
        </p:spPr>
        <p:txBody>
          <a:bodyPr lIns="71436" tIns="71436" rIns="71436" bIns="71436"/>
          <a:lstStyle>
            <a:lvl1pPr defTabSz="410755">
              <a:defRPr sz="5867"/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528206435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0172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26751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5DD2C-E15E-D932-33F4-5E844AD2A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21E46-17A6-6F43-B4BF-0F3EC58298D7}" type="datetimeFigureOut">
              <a:rPr lang="en-US" smtClean="0"/>
              <a:t>9/10/24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E5B8CB-CFF2-0D94-4903-5D199F7F3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CDAA-F5C9-3936-0637-AA367A44C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BF0A-306B-154E-877E-48BABC9BF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816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30000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295"/>
              </a:spcBef>
              <a:spcAft>
                <a:spcPts val="295"/>
              </a:spcAft>
            </a:pPr>
            <a:endParaRPr lang="en-US" sz="4332" b="1" i="0" baseline="0">
              <a:solidFill>
                <a:schemeClr val="bg1"/>
              </a:solidFill>
              <a:latin typeface="Source Sans Pro" panose="020B0503030403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3515559" y="6186486"/>
            <a:ext cx="8281261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lang="en-US" sz="1378" dirty="0">
                <a:latin typeface="Source Sans Pro" panose="020B0503030403020204" pitchFamily="34" charset="0"/>
              </a:defRPr>
            </a:lvl1pPr>
          </a:lstStyle>
          <a:p>
            <a:pPr lvl="0">
              <a:buNone/>
            </a:pPr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3515559" y="5788377"/>
            <a:ext cx="8281261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lang="en-US" sz="1969" dirty="0">
                <a:solidFill>
                  <a:schemeClr val="accent2"/>
                </a:solidFill>
                <a:latin typeface="Source Sans Pro" panose="020B0503030403020204" pitchFamily="34" charset="0"/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3515559" y="5020935"/>
            <a:ext cx="8281261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lang="en-US" sz="4332" dirty="0"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9" name="Picture 28" descr="World Health Organization Logo, history, meaning, symbol, PNG">
            <a:extLst>
              <a:ext uri="{FF2B5EF4-FFF2-40B4-BE49-F238E27FC236}">
                <a16:creationId xmlns:a16="http://schemas.microsoft.com/office/drawing/2014/main" id="{46132EA0-E80F-4FE0-96AC-5AF8296AF68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309" b="19199"/>
          <a:stretch/>
        </p:blipFill>
        <p:spPr bwMode="ltGray">
          <a:xfrm>
            <a:off x="848269" y="5688688"/>
            <a:ext cx="2361110" cy="84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1116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46323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295"/>
              </a:spcBef>
              <a:spcAft>
                <a:spcPts val="295"/>
              </a:spcAft>
            </a:pPr>
            <a:endParaRPr lang="en-US" sz="2461" b="1" i="0" baseline="0">
              <a:solidFill>
                <a:schemeClr val="bg1"/>
              </a:solidFill>
              <a:latin typeface="Source Sans Pro" panose="020B0503030403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4736" y="919252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500935"/>
            <a:ext cx="325501" cy="1363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0127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86" b="0" smtClean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pPr algn="r" defTabSz="60127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86" b="0">
              <a:solidFill>
                <a:schemeClr val="tx1"/>
              </a:solidFill>
              <a:latin typeface="Source Sans Pro" panose="020B0503030403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7" y="6501671"/>
            <a:ext cx="7277861" cy="1212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788">
                <a:latin typeface="Source Sans Pro" panose="020B0503030403020204" pitchFamily="34" charset="0"/>
              </a:rPr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9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788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ACDC11-D116-41F7-B53D-C3261B4CD47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4736" y="1306279"/>
            <a:ext cx="11082527" cy="13849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11408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295"/>
              </a:spcBef>
              <a:spcAft>
                <a:spcPts val="295"/>
              </a:spcAft>
            </a:pPr>
            <a:endParaRPr lang="en-US" sz="4332" b="1" i="0" baseline="0">
              <a:solidFill>
                <a:schemeClr val="bg1"/>
              </a:solidFill>
              <a:latin typeface="Source Sans Pro" panose="020B0503030403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3515559" y="6186486"/>
            <a:ext cx="8281261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lang="en-US" sz="1378" dirty="0">
                <a:latin typeface="Source Sans Pro" panose="020B0503030403020204" pitchFamily="34" charset="0"/>
              </a:defRPr>
            </a:lvl1pPr>
          </a:lstStyle>
          <a:p>
            <a:pPr lvl="0">
              <a:buNone/>
            </a:pPr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3515559" y="5788377"/>
            <a:ext cx="8281261" cy="3077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lang="en-US" sz="1969" dirty="0">
                <a:solidFill>
                  <a:schemeClr val="accent2"/>
                </a:solidFill>
                <a:latin typeface="Source Sans Pro" panose="020B0503030403020204" pitchFamily="34" charset="0"/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3515559" y="5020935"/>
            <a:ext cx="8281261" cy="6771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lang="en-US" sz="4332" dirty="0"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9" name="Picture 28" descr="World Health Organization Logo, history, meaning, symbol, PNG">
            <a:extLst>
              <a:ext uri="{FF2B5EF4-FFF2-40B4-BE49-F238E27FC236}">
                <a16:creationId xmlns:a16="http://schemas.microsoft.com/office/drawing/2014/main" id="{46132EA0-E80F-4FE0-96AC-5AF8296AF68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309" b="19199"/>
          <a:stretch/>
        </p:blipFill>
        <p:spPr bwMode="ltGray">
          <a:xfrm>
            <a:off x="848269" y="5688688"/>
            <a:ext cx="2361110" cy="84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1472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295"/>
              </a:spcBef>
              <a:spcAft>
                <a:spcPts val="295"/>
              </a:spcAft>
            </a:pPr>
            <a:endParaRPr lang="en-US" sz="2461" b="1" i="0" baseline="0">
              <a:solidFill>
                <a:schemeClr val="bg1"/>
              </a:solidFill>
              <a:latin typeface="Source Sans Pro" panose="020B0503030403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4736" y="919252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500935"/>
            <a:ext cx="325501" cy="1363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0127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886" b="0" smtClean="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pPr algn="r" defTabSz="60127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86" b="0">
              <a:solidFill>
                <a:schemeClr val="tx1"/>
              </a:solidFill>
              <a:latin typeface="Source Sans Pro" panose="020B0503030403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7" y="6501671"/>
            <a:ext cx="7277861" cy="1212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788">
                <a:latin typeface="Source Sans Pro" panose="020B0503030403020204" pitchFamily="34" charset="0"/>
              </a:rPr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9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788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ACDC11-D116-41F7-B53D-C3261B4CD47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4736" y="1306279"/>
            <a:ext cx="11082527" cy="13849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190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D1B0992-9F08-4D46-9772-C6DCA591D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1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+imag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58AE12E-C068-CD44-A709-794E11A2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99" y="-51762"/>
            <a:ext cx="11102500" cy="6909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5721B3-1393-424A-8F5B-131AC86253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13" Type="http://schemas.openxmlformats.org/officeDocument/2006/relationships/tags" Target="../tags/tag10.xml"/><Relationship Id="rId18" Type="http://schemas.openxmlformats.org/officeDocument/2006/relationships/tags" Target="../tags/tag15.xml"/><Relationship Id="rId3" Type="http://schemas.openxmlformats.org/officeDocument/2006/relationships/theme" Target="../theme/theme4.xml"/><Relationship Id="rId21" Type="http://schemas.openxmlformats.org/officeDocument/2006/relationships/tags" Target="../tags/tag18.xml"/><Relationship Id="rId7" Type="http://schemas.openxmlformats.org/officeDocument/2006/relationships/tags" Target="../tags/tag4.xml"/><Relationship Id="rId12" Type="http://schemas.openxmlformats.org/officeDocument/2006/relationships/tags" Target="../tags/tag9.xml"/><Relationship Id="rId17" Type="http://schemas.openxmlformats.org/officeDocument/2006/relationships/tags" Target="../tags/tag14.xml"/><Relationship Id="rId25" Type="http://schemas.openxmlformats.org/officeDocument/2006/relationships/image" Target="../media/image26.emf"/><Relationship Id="rId2" Type="http://schemas.openxmlformats.org/officeDocument/2006/relationships/slideLayout" Target="../slideLayouts/slideLayout75.xml"/><Relationship Id="rId16" Type="http://schemas.openxmlformats.org/officeDocument/2006/relationships/tags" Target="../tags/tag13.xml"/><Relationship Id="rId20" Type="http://schemas.openxmlformats.org/officeDocument/2006/relationships/tags" Target="../tags/tag17.xml"/><Relationship Id="rId1" Type="http://schemas.openxmlformats.org/officeDocument/2006/relationships/slideLayout" Target="../slideLayouts/slideLayout74.xml"/><Relationship Id="rId6" Type="http://schemas.openxmlformats.org/officeDocument/2006/relationships/tags" Target="../tags/tag3.xml"/><Relationship Id="rId11" Type="http://schemas.openxmlformats.org/officeDocument/2006/relationships/tags" Target="../tags/tag8.xml"/><Relationship Id="rId24" Type="http://schemas.openxmlformats.org/officeDocument/2006/relationships/oleObject" Target="../embeddings/oleObject1.bin"/><Relationship Id="rId5" Type="http://schemas.openxmlformats.org/officeDocument/2006/relationships/tags" Target="../tags/tag2.xml"/><Relationship Id="rId15" Type="http://schemas.openxmlformats.org/officeDocument/2006/relationships/tags" Target="../tags/tag12.xml"/><Relationship Id="rId23" Type="http://schemas.openxmlformats.org/officeDocument/2006/relationships/tags" Target="../tags/tag20.xml"/><Relationship Id="rId10" Type="http://schemas.openxmlformats.org/officeDocument/2006/relationships/tags" Target="../tags/tag7.xml"/><Relationship Id="rId19" Type="http://schemas.openxmlformats.org/officeDocument/2006/relationships/tags" Target="../tags/tag16.xml"/><Relationship Id="rId4" Type="http://schemas.openxmlformats.org/officeDocument/2006/relationships/tags" Target="../tags/tag1.xml"/><Relationship Id="rId9" Type="http://schemas.openxmlformats.org/officeDocument/2006/relationships/tags" Target="../tags/tag6.xml"/><Relationship Id="rId14" Type="http://schemas.openxmlformats.org/officeDocument/2006/relationships/tags" Target="../tags/tag11.xml"/><Relationship Id="rId22" Type="http://schemas.openxmlformats.org/officeDocument/2006/relationships/tags" Target="../tags/tag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tags" Target="../tags/tag42.xml"/><Relationship Id="rId18" Type="http://schemas.openxmlformats.org/officeDocument/2006/relationships/tags" Target="../tags/tag47.xml"/><Relationship Id="rId3" Type="http://schemas.openxmlformats.org/officeDocument/2006/relationships/theme" Target="../theme/theme5.xml"/><Relationship Id="rId21" Type="http://schemas.openxmlformats.org/officeDocument/2006/relationships/tags" Target="../tags/tag50.xml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17" Type="http://schemas.openxmlformats.org/officeDocument/2006/relationships/tags" Target="../tags/tag46.xml"/><Relationship Id="rId25" Type="http://schemas.openxmlformats.org/officeDocument/2006/relationships/image" Target="../media/image26.emf"/><Relationship Id="rId2" Type="http://schemas.openxmlformats.org/officeDocument/2006/relationships/slideLayout" Target="../slideLayouts/slideLayout77.xml"/><Relationship Id="rId16" Type="http://schemas.openxmlformats.org/officeDocument/2006/relationships/tags" Target="../tags/tag45.xml"/><Relationship Id="rId20" Type="http://schemas.openxmlformats.org/officeDocument/2006/relationships/tags" Target="../tags/tag49.xml"/><Relationship Id="rId1" Type="http://schemas.openxmlformats.org/officeDocument/2006/relationships/slideLayout" Target="../slideLayouts/slideLayout76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24" Type="http://schemas.openxmlformats.org/officeDocument/2006/relationships/oleObject" Target="../embeddings/oleObject4.bin"/><Relationship Id="rId5" Type="http://schemas.openxmlformats.org/officeDocument/2006/relationships/tags" Target="../tags/tag34.xml"/><Relationship Id="rId15" Type="http://schemas.openxmlformats.org/officeDocument/2006/relationships/tags" Target="../tags/tag44.xml"/><Relationship Id="rId23" Type="http://schemas.openxmlformats.org/officeDocument/2006/relationships/tags" Target="../tags/tag52.xml"/><Relationship Id="rId10" Type="http://schemas.openxmlformats.org/officeDocument/2006/relationships/tags" Target="../tags/tag39.xml"/><Relationship Id="rId19" Type="http://schemas.openxmlformats.org/officeDocument/2006/relationships/tags" Target="../tags/tag48.xml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tags" Target="../tags/tag43.xml"/><Relationship Id="rId22" Type="http://schemas.openxmlformats.org/officeDocument/2006/relationships/tags" Target="../tags/tag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465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4B8F-6FB1-E142-BB39-118BD2282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056B-352D-9345-9A93-0EC73276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7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49" r:id="rId4"/>
    <p:sldLayoutId id="2147483658" r:id="rId5"/>
    <p:sldLayoutId id="2147483667" r:id="rId6"/>
    <p:sldLayoutId id="2147483660" r:id="rId7"/>
    <p:sldLayoutId id="2147483662" r:id="rId8"/>
    <p:sldLayoutId id="2147483673" r:id="rId9"/>
    <p:sldLayoutId id="2147483669" r:id="rId10"/>
    <p:sldLayoutId id="2147483670" r:id="rId11"/>
    <p:sldLayoutId id="2147483671" r:id="rId12"/>
    <p:sldLayoutId id="2147483842" r:id="rId13"/>
    <p:sldLayoutId id="2147483845" r:id="rId14"/>
    <p:sldLayoutId id="2147483850" r:id="rId15"/>
    <p:sldLayoutId id="2147483851" r:id="rId16"/>
    <p:sldLayoutId id="2147483844" r:id="rId17"/>
    <p:sldLayoutId id="2147483843" r:id="rId18"/>
    <p:sldLayoutId id="2147483852" r:id="rId19"/>
    <p:sldLayoutId id="2147483694" r:id="rId20"/>
    <p:sldLayoutId id="2147483695" r:id="rId21"/>
    <p:sldLayoutId id="2147483841" r:id="rId22"/>
    <p:sldLayoutId id="2147483692" r:id="rId23"/>
    <p:sldLayoutId id="2147483693" r:id="rId24"/>
    <p:sldLayoutId id="2147483650" r:id="rId25"/>
    <p:sldLayoutId id="2147483690" r:id="rId26"/>
    <p:sldLayoutId id="2147483840" r:id="rId27"/>
    <p:sldLayoutId id="2147483654" r:id="rId28"/>
    <p:sldLayoutId id="2147483691" r:id="rId29"/>
    <p:sldLayoutId id="2147483666" r:id="rId30"/>
    <p:sldLayoutId id="2147483674" r:id="rId31"/>
    <p:sldLayoutId id="2147483846" r:id="rId32"/>
    <p:sldLayoutId id="2147483839" r:id="rId33"/>
    <p:sldLayoutId id="2147483847" r:id="rId34"/>
    <p:sldLayoutId id="2147483652" r:id="rId35"/>
    <p:sldLayoutId id="2147483653" r:id="rId36"/>
    <p:sldLayoutId id="2147483656" r:id="rId37"/>
    <p:sldLayoutId id="2147483657" r:id="rId38"/>
    <p:sldLayoutId id="2147483848" r:id="rId39"/>
    <p:sldLayoutId id="2147483849" r:id="rId40"/>
    <p:sldLayoutId id="2147483989" r:id="rId4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smtClean="0"/>
              <a:pPr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9735601" y="379578"/>
            <a:ext cx="1976400" cy="694800"/>
          </a:xfrm>
          <a:prstGeom prst="rect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98746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76" r:id="rId2"/>
    <p:sldLayoutId id="2147483866" r:id="rId3"/>
    <p:sldLayoutId id="2147483872" r:id="rId4"/>
    <p:sldLayoutId id="2147483871" r:id="rId5"/>
    <p:sldLayoutId id="2147483867" r:id="rId6"/>
    <p:sldLayoutId id="2147483868" r:id="rId7"/>
    <p:sldLayoutId id="2147483886" r:id="rId8"/>
    <p:sldLayoutId id="2147483888" r:id="rId9"/>
    <p:sldLayoutId id="2147483893" r:id="rId10"/>
    <p:sldLayoutId id="2147483894" r:id="rId11"/>
    <p:sldLayoutId id="2147483869" r:id="rId12"/>
    <p:sldLayoutId id="2147483870" r:id="rId13"/>
    <p:sldLayoutId id="2147483873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smtClean="0"/>
              <a:pPr/>
              <a:t>10/09/2024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386102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/>
              <a:t>|     </a:t>
            </a:r>
            <a:r>
              <a:rPr lang="en-US"/>
              <a:t>Digital Health Technologies and Standards Unit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9735601" y="379578"/>
            <a:ext cx="1976400" cy="694800"/>
          </a:xfrm>
          <a:prstGeom prst="rect">
            <a:avLst/>
          </a:prstGeom>
          <a:blipFill dpi="0" rotWithShape="1">
            <a:blip r:embed="rId2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</p:spTree>
    <p:extLst>
      <p:ext uri="{BB962C8B-B14F-4D97-AF65-F5344CB8AC3E}">
        <p14:creationId xmlns:p14="http://schemas.microsoft.com/office/powerpoint/2010/main" val="131676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205C"/>
            </a:gs>
            <a:gs pos="0">
              <a:srgbClr val="1E539D"/>
            </a:gs>
            <a:gs pos="56000">
              <a:srgbClr val="21224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2316215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413" imgH="416" progId="TCLayout.ActiveDocument.1">
                  <p:embed/>
                </p:oleObj>
              </mc:Choice>
              <mc:Fallback>
                <p:oleObj name="think-cell Slide" r:id="rId24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295"/>
              </a:spcBef>
              <a:spcAft>
                <a:spcPts val="295"/>
              </a:spcAft>
            </a:pPr>
            <a:endParaRPr lang="en-US" sz="2461" b="1" i="0" baseline="0">
              <a:solidFill>
                <a:schemeClr val="bg1"/>
              </a:solidFill>
              <a:latin typeface="Source Sans Pro" panose="020B0503030403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3972" y="6280260"/>
            <a:ext cx="7278624" cy="1212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sz="788">
                <a:latin typeface="Source Sans Pro" panose="020B0503030403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US" sz="5894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6" y="1289275"/>
            <a:ext cx="383118" cy="121252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sz="788">
                <a:latin typeface="Source Sans Pro" panose="020B0503030403020204" pitchFamily="34" charset="0"/>
              </a:rPr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987740" y="2170801"/>
            <a:ext cx="3049253" cy="56169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1575">
                <a:latin typeface="Source Sans Pro" panose="020B0503030403020204" pitchFamily="34" charset="0"/>
              </a:rPr>
              <a:t>Above Chart Exhibit Title</a:t>
            </a:r>
          </a:p>
          <a:p>
            <a:pPr lvl="0"/>
            <a:r>
              <a:rPr lang="en-US" sz="1575" b="0">
                <a:latin typeface="Source Sans Pro" panose="020B0503030403020204" pitchFamily="34" charset="0"/>
              </a:rPr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7" y="1059182"/>
            <a:ext cx="11081005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0" name="LegendLines" hidden="1">
            <a:extLst>
              <a:ext uri="{FF2B5EF4-FFF2-40B4-BE49-F238E27FC236}">
                <a16:creationId xmlns:a16="http://schemas.microsoft.com/office/drawing/2014/main" id="{B7484962-6460-42A0-8B2D-2A5BE461319A}"/>
              </a:ext>
            </a:extLst>
          </p:cNvPr>
          <p:cNvGrpSpPr/>
          <p:nvPr userDrawn="1"/>
        </p:nvGrpSpPr>
        <p:grpSpPr>
          <a:xfrm>
            <a:off x="10317303" y="3151922"/>
            <a:ext cx="1270268" cy="954888"/>
            <a:chOff x="10162879" y="3245471"/>
            <a:chExt cx="1270268" cy="954888"/>
          </a:xfrm>
        </p:grpSpPr>
        <p:sp>
          <p:nvSpPr>
            <p:cNvPr id="171" name="Legend1" hidden="1">
              <a:extLst>
                <a:ext uri="{FF2B5EF4-FFF2-40B4-BE49-F238E27FC236}">
                  <a16:creationId xmlns:a16="http://schemas.microsoft.com/office/drawing/2014/main" id="{C16504EA-F1ED-4BBF-A9C6-57595953B07E}"/>
                </a:ext>
              </a:extLst>
            </p:cNvPr>
            <p:cNvSpPr txBox="1"/>
            <p:nvPr/>
          </p:nvSpPr>
          <p:spPr>
            <a:xfrm>
              <a:off x="10886522" y="3245471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172" name="Legend2" hidden="1">
              <a:extLst>
                <a:ext uri="{FF2B5EF4-FFF2-40B4-BE49-F238E27FC236}">
                  <a16:creationId xmlns:a16="http://schemas.microsoft.com/office/drawing/2014/main" id="{CEE8BAE4-030E-41D8-B1F8-123EB4760FFC}"/>
                </a:ext>
              </a:extLst>
            </p:cNvPr>
            <p:cNvSpPr txBox="1"/>
            <p:nvPr/>
          </p:nvSpPr>
          <p:spPr>
            <a:xfrm>
              <a:off x="10886522" y="3616892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173" name="Legend3" hidden="1">
              <a:extLst>
                <a:ext uri="{FF2B5EF4-FFF2-40B4-BE49-F238E27FC236}">
                  <a16:creationId xmlns:a16="http://schemas.microsoft.com/office/drawing/2014/main" id="{CDA2698C-35AE-4C86-8ABA-43E5A0C57004}"/>
                </a:ext>
              </a:extLst>
            </p:cNvPr>
            <p:cNvSpPr txBox="1"/>
            <p:nvPr/>
          </p:nvSpPr>
          <p:spPr>
            <a:xfrm>
              <a:off x="10886522" y="3988313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174" name="LineLegend3" hidden="1">
              <a:extLst>
                <a:ext uri="{FF2B5EF4-FFF2-40B4-BE49-F238E27FC236}">
                  <a16:creationId xmlns:a16="http://schemas.microsoft.com/office/drawing/2014/main" id="{CF422A87-9A2F-43F8-B7A7-853F1005F061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378" baseline="0">
                <a:latin typeface="Source Sans Pro" panose="020B0503030403020204" pitchFamily="34" charset="0"/>
                <a:ea typeface="+mn-ea"/>
              </a:endParaRPr>
            </a:p>
          </p:txBody>
        </p:sp>
        <p:sp>
          <p:nvSpPr>
            <p:cNvPr id="175" name="LineLegend2" hidden="1">
              <a:extLst>
                <a:ext uri="{FF2B5EF4-FFF2-40B4-BE49-F238E27FC236}">
                  <a16:creationId xmlns:a16="http://schemas.microsoft.com/office/drawing/2014/main" id="{ECE7761F-2C48-46A5-ADBB-0B002FEDDC81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378" baseline="0">
                <a:latin typeface="Source Sans Pro" panose="020B0503030403020204" pitchFamily="34" charset="0"/>
                <a:ea typeface="+mn-ea"/>
              </a:endParaRPr>
            </a:p>
          </p:txBody>
        </p:sp>
        <p:sp>
          <p:nvSpPr>
            <p:cNvPr id="176" name="LineLegend1" hidden="1">
              <a:extLst>
                <a:ext uri="{FF2B5EF4-FFF2-40B4-BE49-F238E27FC236}">
                  <a16:creationId xmlns:a16="http://schemas.microsoft.com/office/drawing/2014/main" id="{1C54369B-0E9B-4EFC-87B8-71FA83D08A0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378" baseline="0">
                <a:latin typeface="Source Sans Pro" panose="020B0503030403020204" pitchFamily="34" charset="0"/>
                <a:ea typeface="+mn-ea"/>
              </a:endParaRPr>
            </a:p>
          </p:txBody>
        </p:sp>
      </p:grpSp>
      <p:grpSp>
        <p:nvGrpSpPr>
          <p:cNvPr id="177" name="LegendMoons" hidden="1">
            <a:extLst>
              <a:ext uri="{FF2B5EF4-FFF2-40B4-BE49-F238E27FC236}">
                <a16:creationId xmlns:a16="http://schemas.microsoft.com/office/drawing/2014/main" id="{D70FFA10-05F3-4B51-805F-2AE358C66D44}"/>
              </a:ext>
            </a:extLst>
          </p:cNvPr>
          <p:cNvGrpSpPr/>
          <p:nvPr userDrawn="1"/>
        </p:nvGrpSpPr>
        <p:grpSpPr>
          <a:xfrm>
            <a:off x="10688315" y="1145375"/>
            <a:ext cx="899257" cy="1731859"/>
            <a:chOff x="7723680" y="1702457"/>
            <a:chExt cx="899257" cy="1731859"/>
          </a:xfrm>
        </p:grpSpPr>
        <p:sp>
          <p:nvSpPr>
            <p:cNvPr id="178" name="Legend1" hidden="1">
              <a:extLst>
                <a:ext uri="{FF2B5EF4-FFF2-40B4-BE49-F238E27FC236}">
                  <a16:creationId xmlns:a16="http://schemas.microsoft.com/office/drawing/2014/main" id="{E057805C-3CF8-4111-91AE-B02C6CDD36C0}"/>
                </a:ext>
              </a:extLst>
            </p:cNvPr>
            <p:cNvSpPr txBox="1"/>
            <p:nvPr/>
          </p:nvSpPr>
          <p:spPr>
            <a:xfrm>
              <a:off x="8076312" y="1711515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186" name="Legend2" hidden="1">
              <a:extLst>
                <a:ext uri="{FF2B5EF4-FFF2-40B4-BE49-F238E27FC236}">
                  <a16:creationId xmlns:a16="http://schemas.microsoft.com/office/drawing/2014/main" id="{B7307D48-108C-4F9A-8561-9ED07A266D1A}"/>
                </a:ext>
              </a:extLst>
            </p:cNvPr>
            <p:cNvSpPr txBox="1"/>
            <p:nvPr/>
          </p:nvSpPr>
          <p:spPr>
            <a:xfrm>
              <a:off x="8076312" y="2086974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198" name="Legend3" hidden="1">
              <a:extLst>
                <a:ext uri="{FF2B5EF4-FFF2-40B4-BE49-F238E27FC236}">
                  <a16:creationId xmlns:a16="http://schemas.microsoft.com/office/drawing/2014/main" id="{FA11ADE1-F1EB-4591-98AB-1F132CFBD8A0}"/>
                </a:ext>
              </a:extLst>
            </p:cNvPr>
            <p:cNvSpPr txBox="1"/>
            <p:nvPr/>
          </p:nvSpPr>
          <p:spPr>
            <a:xfrm>
              <a:off x="8076312" y="2462433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199" name="Legend4" hidden="1">
              <a:extLst>
                <a:ext uri="{FF2B5EF4-FFF2-40B4-BE49-F238E27FC236}">
                  <a16:creationId xmlns:a16="http://schemas.microsoft.com/office/drawing/2014/main" id="{A746054F-3404-4890-B798-A06501840955}"/>
                </a:ext>
              </a:extLst>
            </p:cNvPr>
            <p:cNvSpPr txBox="1"/>
            <p:nvPr/>
          </p:nvSpPr>
          <p:spPr>
            <a:xfrm>
              <a:off x="8076312" y="2837892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200" name="Legend5" hidden="1">
              <a:extLst>
                <a:ext uri="{FF2B5EF4-FFF2-40B4-BE49-F238E27FC236}">
                  <a16:creationId xmlns:a16="http://schemas.microsoft.com/office/drawing/2014/main" id="{C9C704ED-DCD5-42FC-A095-6384D6E55EB5}"/>
                </a:ext>
              </a:extLst>
            </p:cNvPr>
            <p:cNvSpPr txBox="1"/>
            <p:nvPr/>
          </p:nvSpPr>
          <p:spPr>
            <a:xfrm>
              <a:off x="8076312" y="3213353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grpSp>
          <p:nvGrpSpPr>
            <p:cNvPr id="201" name="MoonLegend1" hidden="1">
              <a:extLst>
                <a:ext uri="{FF2B5EF4-FFF2-40B4-BE49-F238E27FC236}">
                  <a16:creationId xmlns:a16="http://schemas.microsoft.com/office/drawing/2014/main" id="{B0C1E337-3A69-499B-B0F4-6D7DFB7F9C05}"/>
                </a:ext>
              </a:extLst>
            </p:cNvPr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14" name="Oval 213" hidden="1">
                <a:extLst>
                  <a:ext uri="{FF2B5EF4-FFF2-40B4-BE49-F238E27FC236}">
                    <a16:creationId xmlns:a16="http://schemas.microsoft.com/office/drawing/2014/main" id="{7932E79D-7066-4AD6-B60E-E2BC52B62982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215" name="Arc 214" hidden="1">
                <a:extLst>
                  <a:ext uri="{FF2B5EF4-FFF2-40B4-BE49-F238E27FC236}">
                    <a16:creationId xmlns:a16="http://schemas.microsoft.com/office/drawing/2014/main" id="{59B86C35-906B-4FF0-8425-6754D57EBF43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latin typeface="Source Sans Pro" panose="020B0503030403020204" pitchFamily="34" charset="0"/>
                </a:endParaRPr>
              </a:p>
            </p:txBody>
          </p:sp>
        </p:grpSp>
        <p:grpSp>
          <p:nvGrpSpPr>
            <p:cNvPr id="202" name="MoonLegend2" hidden="1">
              <a:extLst>
                <a:ext uri="{FF2B5EF4-FFF2-40B4-BE49-F238E27FC236}">
                  <a16:creationId xmlns:a16="http://schemas.microsoft.com/office/drawing/2014/main" id="{AF7A16A7-8B19-4E0D-B905-1F5D95015DA4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2" name="Oval 211" hidden="1">
                <a:extLst>
                  <a:ext uri="{FF2B5EF4-FFF2-40B4-BE49-F238E27FC236}">
                    <a16:creationId xmlns:a16="http://schemas.microsoft.com/office/drawing/2014/main" id="{4012041B-E0AF-4EC1-AB55-56A72D022435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213" name="Arc 212" hidden="1">
                <a:extLst>
                  <a:ext uri="{FF2B5EF4-FFF2-40B4-BE49-F238E27FC236}">
                    <a16:creationId xmlns:a16="http://schemas.microsoft.com/office/drawing/2014/main" id="{6F696344-D806-4C58-B1D8-974922BB1E24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latin typeface="Source Sans Pro" panose="020B0503030403020204" pitchFamily="34" charset="0"/>
                </a:endParaRPr>
              </a:p>
            </p:txBody>
          </p:sp>
        </p:grpSp>
        <p:grpSp>
          <p:nvGrpSpPr>
            <p:cNvPr id="203" name="MoonLegend3" hidden="1">
              <a:extLst>
                <a:ext uri="{FF2B5EF4-FFF2-40B4-BE49-F238E27FC236}">
                  <a16:creationId xmlns:a16="http://schemas.microsoft.com/office/drawing/2014/main" id="{8ADDD570-77B0-4129-810C-7A3C34A17A18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10" name="Oval 209" hidden="1">
                <a:extLst>
                  <a:ext uri="{FF2B5EF4-FFF2-40B4-BE49-F238E27FC236}">
                    <a16:creationId xmlns:a16="http://schemas.microsoft.com/office/drawing/2014/main" id="{BB117C66-7D01-438D-8563-7CD87838C9A4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211" name="Arc 210" hidden="1">
                <a:extLst>
                  <a:ext uri="{FF2B5EF4-FFF2-40B4-BE49-F238E27FC236}">
                    <a16:creationId xmlns:a16="http://schemas.microsoft.com/office/drawing/2014/main" id="{7108ECDC-40F6-4807-877A-BABFEB4AFBE9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latin typeface="Source Sans Pro" panose="020B0503030403020204" pitchFamily="34" charset="0"/>
                </a:endParaRPr>
              </a:p>
            </p:txBody>
          </p:sp>
        </p:grpSp>
        <p:grpSp>
          <p:nvGrpSpPr>
            <p:cNvPr id="204" name="MoonLegend4" hidden="1">
              <a:extLst>
                <a:ext uri="{FF2B5EF4-FFF2-40B4-BE49-F238E27FC236}">
                  <a16:creationId xmlns:a16="http://schemas.microsoft.com/office/drawing/2014/main" id="{FC1B3E38-7444-4488-8167-7F325BC02FA2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08" name="Oval 207" hidden="1">
                <a:extLst>
                  <a:ext uri="{FF2B5EF4-FFF2-40B4-BE49-F238E27FC236}">
                    <a16:creationId xmlns:a16="http://schemas.microsoft.com/office/drawing/2014/main" id="{2D605A67-F9E1-42A3-886B-B0852A731664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209" name="Arc 208" hidden="1">
                <a:extLst>
                  <a:ext uri="{FF2B5EF4-FFF2-40B4-BE49-F238E27FC236}">
                    <a16:creationId xmlns:a16="http://schemas.microsoft.com/office/drawing/2014/main" id="{AFCDF11F-A29B-4306-B44B-8D2BE1C1592C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latin typeface="Source Sans Pro" panose="020B0503030403020204" pitchFamily="34" charset="0"/>
                </a:endParaRPr>
              </a:p>
            </p:txBody>
          </p:sp>
        </p:grpSp>
        <p:grpSp>
          <p:nvGrpSpPr>
            <p:cNvPr id="205" name="MoonLegend5" hidden="1">
              <a:extLst>
                <a:ext uri="{FF2B5EF4-FFF2-40B4-BE49-F238E27FC236}">
                  <a16:creationId xmlns:a16="http://schemas.microsoft.com/office/drawing/2014/main" id="{AB301568-EF1B-4D1D-ADC3-1844901AA4CD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06" name="Oval 205" hidden="1">
                <a:extLst>
                  <a:ext uri="{FF2B5EF4-FFF2-40B4-BE49-F238E27FC236}">
                    <a16:creationId xmlns:a16="http://schemas.microsoft.com/office/drawing/2014/main" id="{12BE89DB-ED35-460C-BDF1-93CE0F93D1F3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207" name="Arc 206" hidden="1">
                <a:extLst>
                  <a:ext uri="{FF2B5EF4-FFF2-40B4-BE49-F238E27FC236}">
                    <a16:creationId xmlns:a16="http://schemas.microsoft.com/office/drawing/2014/main" id="{358C73CD-ED13-4D23-99C0-F45D5C7E04BC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latin typeface="Source Sans Pro" panose="020B0503030403020204" pitchFamily="34" charset="0"/>
                </a:endParaRPr>
              </a:p>
            </p:txBody>
          </p:sp>
        </p:grpSp>
      </p:grpSp>
      <p:grpSp>
        <p:nvGrpSpPr>
          <p:cNvPr id="216" name="LegendBoxes" hidden="1">
            <a:extLst>
              <a:ext uri="{FF2B5EF4-FFF2-40B4-BE49-F238E27FC236}">
                <a16:creationId xmlns:a16="http://schemas.microsoft.com/office/drawing/2014/main" id="{119D3746-361F-4AA4-A38D-F93C6AF9D087}"/>
              </a:ext>
            </a:extLst>
          </p:cNvPr>
          <p:cNvGrpSpPr/>
          <p:nvPr userDrawn="1"/>
        </p:nvGrpSpPr>
        <p:grpSpPr>
          <a:xfrm>
            <a:off x="10714808" y="4383200"/>
            <a:ext cx="872771" cy="1713884"/>
            <a:chOff x="10652400" y="4324523"/>
            <a:chExt cx="872771" cy="1713884"/>
          </a:xfrm>
        </p:grpSpPr>
        <p:sp>
          <p:nvSpPr>
            <p:cNvPr id="217" name="RectangleLegend1" hidden="1">
              <a:extLst>
                <a:ext uri="{FF2B5EF4-FFF2-40B4-BE49-F238E27FC236}">
                  <a16:creationId xmlns:a16="http://schemas.microsoft.com/office/drawing/2014/main" id="{B281911C-9646-4033-85CC-351D081CA78B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78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218" name="RectangleLegend2" hidden="1">
              <a:extLst>
                <a:ext uri="{FF2B5EF4-FFF2-40B4-BE49-F238E27FC236}">
                  <a16:creationId xmlns:a16="http://schemas.microsoft.com/office/drawing/2014/main" id="{50D3A4AD-6F53-43DC-9E40-CF531DBA3B86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78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219" name="RectangleLegend3" hidden="1">
              <a:extLst>
                <a:ext uri="{FF2B5EF4-FFF2-40B4-BE49-F238E27FC236}">
                  <a16:creationId xmlns:a16="http://schemas.microsoft.com/office/drawing/2014/main" id="{0D8333FC-8074-42CE-BEA3-401BEE8419C4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78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220" name="RectangleLegend4" hidden="1">
              <a:extLst>
                <a:ext uri="{FF2B5EF4-FFF2-40B4-BE49-F238E27FC236}">
                  <a16:creationId xmlns:a16="http://schemas.microsoft.com/office/drawing/2014/main" id="{799E4610-E857-4675-80C1-4D7CF813BA62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78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221" name="RectangleLegend5" hidden="1">
              <a:extLst>
                <a:ext uri="{FF2B5EF4-FFF2-40B4-BE49-F238E27FC236}">
                  <a16:creationId xmlns:a16="http://schemas.microsoft.com/office/drawing/2014/main" id="{D6A22290-64F1-4F76-8FB6-E44FDC6B66EE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78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222" name="Legend1" hidden="1">
              <a:extLst>
                <a:ext uri="{FF2B5EF4-FFF2-40B4-BE49-F238E27FC236}">
                  <a16:creationId xmlns:a16="http://schemas.microsoft.com/office/drawing/2014/main" id="{DC4A031E-D1AB-407D-994F-108D96446906}"/>
                </a:ext>
              </a:extLst>
            </p:cNvPr>
            <p:cNvSpPr txBox="1"/>
            <p:nvPr/>
          </p:nvSpPr>
          <p:spPr>
            <a:xfrm>
              <a:off x="10978546" y="4324523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223" name="Legend2" hidden="1">
              <a:extLst>
                <a:ext uri="{FF2B5EF4-FFF2-40B4-BE49-F238E27FC236}">
                  <a16:creationId xmlns:a16="http://schemas.microsoft.com/office/drawing/2014/main" id="{9E8E8977-7A15-4678-8566-E98F248C9421}"/>
                </a:ext>
              </a:extLst>
            </p:cNvPr>
            <p:cNvSpPr txBox="1"/>
            <p:nvPr/>
          </p:nvSpPr>
          <p:spPr>
            <a:xfrm>
              <a:off x="10978546" y="4704021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224" name="Legend3" hidden="1">
              <a:extLst>
                <a:ext uri="{FF2B5EF4-FFF2-40B4-BE49-F238E27FC236}">
                  <a16:creationId xmlns:a16="http://schemas.microsoft.com/office/drawing/2014/main" id="{63FBE75A-5EFA-4E1B-9B32-294CDC95475C}"/>
                </a:ext>
              </a:extLst>
            </p:cNvPr>
            <p:cNvSpPr txBox="1"/>
            <p:nvPr/>
          </p:nvSpPr>
          <p:spPr>
            <a:xfrm>
              <a:off x="10978546" y="5083519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225" name="Legend4" hidden="1">
              <a:extLst>
                <a:ext uri="{FF2B5EF4-FFF2-40B4-BE49-F238E27FC236}">
                  <a16:creationId xmlns:a16="http://schemas.microsoft.com/office/drawing/2014/main" id="{EEB082C1-6EFE-41C3-9966-92C31157F35B}"/>
                </a:ext>
              </a:extLst>
            </p:cNvPr>
            <p:cNvSpPr txBox="1"/>
            <p:nvPr/>
          </p:nvSpPr>
          <p:spPr>
            <a:xfrm>
              <a:off x="10978546" y="5454940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226" name="Legend5" hidden="1">
              <a:extLst>
                <a:ext uri="{FF2B5EF4-FFF2-40B4-BE49-F238E27FC236}">
                  <a16:creationId xmlns:a16="http://schemas.microsoft.com/office/drawing/2014/main" id="{A66C6196-FD22-49A0-9E02-278834EB83B2}"/>
                </a:ext>
              </a:extLst>
            </p:cNvPr>
            <p:cNvSpPr txBox="1"/>
            <p:nvPr/>
          </p:nvSpPr>
          <p:spPr>
            <a:xfrm>
              <a:off x="10978545" y="5826361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35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</p:sldLayoutIdLst>
  <p:txStyles>
    <p:titleStyle>
      <a:lvl1pPr algn="l" defTabSz="900221" rtl="0" eaLnBrk="1" latinLnBrk="0" hangingPunct="1">
        <a:lnSpc>
          <a:spcPct val="100000"/>
        </a:lnSpc>
        <a:spcBef>
          <a:spcPct val="0"/>
        </a:spcBef>
        <a:buNone/>
        <a:defRPr lang="en-US" sz="2461" b="0" kern="1200" spc="0" baseline="0" dirty="0">
          <a:ln w="6350" cap="flat">
            <a:noFill/>
            <a:miter lim="800000"/>
          </a:ln>
          <a:solidFill>
            <a:schemeClr val="accent1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0" indent="0" algn="l" defTabSz="900221" rtl="0" eaLnBrk="1" latinLnBrk="0" hangingPunct="1">
        <a:lnSpc>
          <a:spcPct val="100000"/>
        </a:lnSpc>
        <a:spcBef>
          <a:spcPts val="295"/>
        </a:spcBef>
        <a:spcAft>
          <a:spcPts val="295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575" kern="1200" dirty="0">
          <a:solidFill>
            <a:schemeClr val="tx1"/>
          </a:solidFill>
          <a:latin typeface="Source Sans Pro" panose="020B0503030403020204" pitchFamily="34" charset="0"/>
          <a:ea typeface="+mn-ea"/>
          <a:cs typeface="Arial" panose="020B0604020202020204" pitchFamily="34" charset="0"/>
        </a:defRPr>
      </a:lvl1pPr>
      <a:lvl2pPr marL="225055" indent="-225055" algn="l" defTabSz="900221" rtl="0" eaLnBrk="1" latinLnBrk="0" hangingPunct="1">
        <a:lnSpc>
          <a:spcPct val="100000"/>
        </a:lnSpc>
        <a:spcBef>
          <a:spcPts val="0"/>
        </a:spcBef>
        <a:spcAft>
          <a:spcPts val="295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575" kern="1200" dirty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432106" indent="-207051" algn="l" defTabSz="900221" rtl="0" eaLnBrk="1" latinLnBrk="0" hangingPunct="1">
        <a:lnSpc>
          <a:spcPct val="100000"/>
        </a:lnSpc>
        <a:spcBef>
          <a:spcPts val="0"/>
        </a:spcBef>
        <a:spcAft>
          <a:spcPts val="295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575" kern="1200" dirty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585144" indent="-153038" algn="l" defTabSz="900221" rtl="0" eaLnBrk="1" latinLnBrk="0" hangingPunct="1">
        <a:lnSpc>
          <a:spcPct val="100000"/>
        </a:lnSpc>
        <a:spcBef>
          <a:spcPts val="0"/>
        </a:spcBef>
        <a:spcAft>
          <a:spcPts val="295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575" kern="1200" dirty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801197" indent="-144035" algn="l" defTabSz="900221" rtl="0" eaLnBrk="1" latinLnBrk="0" hangingPunct="1">
        <a:lnSpc>
          <a:spcPct val="100000"/>
        </a:lnSpc>
        <a:spcBef>
          <a:spcPts val="0"/>
        </a:spcBef>
        <a:spcAft>
          <a:spcPts val="295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575" kern="1200" dirty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1069013" indent="-168791" algn="l" defTabSz="900221" rtl="0" eaLnBrk="1" latinLnBrk="0" hangingPunct="1">
        <a:lnSpc>
          <a:spcPct val="100000"/>
        </a:lnSpc>
        <a:spcBef>
          <a:spcPts val="0"/>
        </a:spcBef>
        <a:spcAft>
          <a:spcPts val="295"/>
        </a:spcAft>
        <a:buSzPct val="100000"/>
        <a:buFont typeface="Arial" panose="020B0604020202020204" pitchFamily="34" charset="0"/>
        <a:buChar char="▫"/>
        <a:defRPr sz="1575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69013" indent="-168791" algn="l" defTabSz="900221" rtl="0" eaLnBrk="1" latinLnBrk="0" hangingPunct="1">
        <a:lnSpc>
          <a:spcPct val="100000"/>
        </a:lnSpc>
        <a:spcBef>
          <a:spcPts val="0"/>
        </a:spcBef>
        <a:spcAft>
          <a:spcPts val="295"/>
        </a:spcAft>
        <a:buSzPct val="100000"/>
        <a:buFont typeface="Arial" panose="020B0604020202020204" pitchFamily="34" charset="0"/>
        <a:buChar char="▫"/>
        <a:defRPr sz="1575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69013" indent="-168791" algn="l" defTabSz="900221" rtl="0" eaLnBrk="1" latinLnBrk="0" hangingPunct="1">
        <a:lnSpc>
          <a:spcPct val="100000"/>
        </a:lnSpc>
        <a:spcBef>
          <a:spcPts val="0"/>
        </a:spcBef>
        <a:spcAft>
          <a:spcPts val="295"/>
        </a:spcAft>
        <a:buSzPct val="100000"/>
        <a:buFont typeface="Arial" panose="020B0604020202020204" pitchFamily="34" charset="0"/>
        <a:buChar char="▫"/>
        <a:defRPr sz="1575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69013" indent="-168791" algn="l" defTabSz="900221" rtl="0" eaLnBrk="1" latinLnBrk="0" hangingPunct="1">
        <a:lnSpc>
          <a:spcPct val="100000"/>
        </a:lnSpc>
        <a:spcBef>
          <a:spcPts val="0"/>
        </a:spcBef>
        <a:spcAft>
          <a:spcPts val="295"/>
        </a:spcAft>
        <a:buSzPct val="100000"/>
        <a:buFont typeface="Arial" panose="020B0604020202020204" pitchFamily="34" charset="0"/>
        <a:buChar char="▫"/>
        <a:defRPr sz="1575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1pPr>
      <a:lvl2pPr marL="450110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900221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350332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1800443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250553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700664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150774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600885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6">
          <p15:clr>
            <a:srgbClr val="5ACBF0"/>
          </p15:clr>
        </p15:guide>
        <p15:guide id="3" orient="horz" pos="13142">
          <p15:clr>
            <a:srgbClr val="5ACBF0"/>
          </p15:clr>
        </p15:guide>
        <p15:guide id="4" orient="horz" pos="3611">
          <p15:clr>
            <a:srgbClr val="F26B43"/>
          </p15:clr>
        </p15:guide>
        <p15:guide id="5" pos="24237">
          <p15:clr>
            <a:srgbClr val="F26B43"/>
          </p15:clr>
        </p15:guide>
        <p15:guide id="6" pos="1141">
          <p15:clr>
            <a:srgbClr val="F26B43"/>
          </p15:clr>
        </p15:guide>
        <p15:guide id="8" orient="horz" pos="1365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205C"/>
            </a:gs>
            <a:gs pos="0">
              <a:srgbClr val="1E539D"/>
            </a:gs>
            <a:gs pos="56000">
              <a:srgbClr val="21224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413" imgH="416" progId="TCLayout.ActiveDocument.1">
                  <p:embed/>
                </p:oleObj>
              </mc:Choice>
              <mc:Fallback>
                <p:oleObj name="think-cell Slide" r:id="rId24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295"/>
              </a:spcBef>
              <a:spcAft>
                <a:spcPts val="295"/>
              </a:spcAft>
            </a:pPr>
            <a:endParaRPr lang="en-US" sz="2461" b="1" i="0" baseline="0">
              <a:solidFill>
                <a:schemeClr val="bg1"/>
              </a:solidFill>
              <a:latin typeface="Source Sans Pro" panose="020B0503030403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3972" y="6280260"/>
            <a:ext cx="7278624" cy="1212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sz="788">
                <a:latin typeface="Source Sans Pro" panose="020B0503030403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US" sz="5894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 sz="1302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554736" y="1289275"/>
            <a:ext cx="383118" cy="121252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sz="788">
                <a:latin typeface="Source Sans Pro" panose="020B0503030403020204" pitchFamily="34" charset="0"/>
              </a:rPr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5987740" y="2170801"/>
            <a:ext cx="3049253" cy="56169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1575">
                <a:latin typeface="Source Sans Pro" panose="020B0503030403020204" pitchFamily="34" charset="0"/>
              </a:rPr>
              <a:t>Above Chart Exhibit Title</a:t>
            </a:r>
          </a:p>
          <a:p>
            <a:pPr lvl="0"/>
            <a:r>
              <a:rPr lang="en-US" sz="1575" b="0">
                <a:latin typeface="Source Sans Pro" panose="020B0503030403020204" pitchFamily="34" charset="0"/>
              </a:rPr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7" y="1059182"/>
            <a:ext cx="11081005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0" name="LegendLines" hidden="1">
            <a:extLst>
              <a:ext uri="{FF2B5EF4-FFF2-40B4-BE49-F238E27FC236}">
                <a16:creationId xmlns:a16="http://schemas.microsoft.com/office/drawing/2014/main" id="{B7484962-6460-42A0-8B2D-2A5BE461319A}"/>
              </a:ext>
            </a:extLst>
          </p:cNvPr>
          <p:cNvGrpSpPr/>
          <p:nvPr userDrawn="1"/>
        </p:nvGrpSpPr>
        <p:grpSpPr>
          <a:xfrm>
            <a:off x="10317303" y="3151922"/>
            <a:ext cx="1270268" cy="954888"/>
            <a:chOff x="10162879" y="3245471"/>
            <a:chExt cx="1270268" cy="954888"/>
          </a:xfrm>
        </p:grpSpPr>
        <p:sp>
          <p:nvSpPr>
            <p:cNvPr id="171" name="Legend1" hidden="1">
              <a:extLst>
                <a:ext uri="{FF2B5EF4-FFF2-40B4-BE49-F238E27FC236}">
                  <a16:creationId xmlns:a16="http://schemas.microsoft.com/office/drawing/2014/main" id="{C16504EA-F1ED-4BBF-A9C6-57595953B07E}"/>
                </a:ext>
              </a:extLst>
            </p:cNvPr>
            <p:cNvSpPr txBox="1"/>
            <p:nvPr/>
          </p:nvSpPr>
          <p:spPr>
            <a:xfrm>
              <a:off x="10886522" y="3245471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172" name="Legend2" hidden="1">
              <a:extLst>
                <a:ext uri="{FF2B5EF4-FFF2-40B4-BE49-F238E27FC236}">
                  <a16:creationId xmlns:a16="http://schemas.microsoft.com/office/drawing/2014/main" id="{CEE8BAE4-030E-41D8-B1F8-123EB4760FFC}"/>
                </a:ext>
              </a:extLst>
            </p:cNvPr>
            <p:cNvSpPr txBox="1"/>
            <p:nvPr/>
          </p:nvSpPr>
          <p:spPr>
            <a:xfrm>
              <a:off x="10886522" y="3616892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173" name="Legend3" hidden="1">
              <a:extLst>
                <a:ext uri="{FF2B5EF4-FFF2-40B4-BE49-F238E27FC236}">
                  <a16:creationId xmlns:a16="http://schemas.microsoft.com/office/drawing/2014/main" id="{CDA2698C-35AE-4C86-8ABA-43E5A0C57004}"/>
                </a:ext>
              </a:extLst>
            </p:cNvPr>
            <p:cNvSpPr txBox="1"/>
            <p:nvPr/>
          </p:nvSpPr>
          <p:spPr>
            <a:xfrm>
              <a:off x="10886522" y="3988313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174" name="LineLegend3" hidden="1">
              <a:extLst>
                <a:ext uri="{FF2B5EF4-FFF2-40B4-BE49-F238E27FC236}">
                  <a16:creationId xmlns:a16="http://schemas.microsoft.com/office/drawing/2014/main" id="{CF422A87-9A2F-43F8-B7A7-853F1005F061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378" baseline="0">
                <a:latin typeface="Source Sans Pro" panose="020B0503030403020204" pitchFamily="34" charset="0"/>
                <a:ea typeface="+mn-ea"/>
              </a:endParaRPr>
            </a:p>
          </p:txBody>
        </p:sp>
        <p:sp>
          <p:nvSpPr>
            <p:cNvPr id="175" name="LineLegend2" hidden="1">
              <a:extLst>
                <a:ext uri="{FF2B5EF4-FFF2-40B4-BE49-F238E27FC236}">
                  <a16:creationId xmlns:a16="http://schemas.microsoft.com/office/drawing/2014/main" id="{ECE7761F-2C48-46A5-ADBB-0B002FEDDC81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378" baseline="0">
                <a:latin typeface="Source Sans Pro" panose="020B0503030403020204" pitchFamily="34" charset="0"/>
                <a:ea typeface="+mn-ea"/>
              </a:endParaRPr>
            </a:p>
          </p:txBody>
        </p:sp>
        <p:sp>
          <p:nvSpPr>
            <p:cNvPr id="176" name="LineLegend1" hidden="1">
              <a:extLst>
                <a:ext uri="{FF2B5EF4-FFF2-40B4-BE49-F238E27FC236}">
                  <a16:creationId xmlns:a16="http://schemas.microsoft.com/office/drawing/2014/main" id="{1C54369B-0E9B-4EFC-87B8-71FA83D08A0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378" baseline="0">
                <a:latin typeface="Source Sans Pro" panose="020B0503030403020204" pitchFamily="34" charset="0"/>
                <a:ea typeface="+mn-ea"/>
              </a:endParaRPr>
            </a:p>
          </p:txBody>
        </p:sp>
      </p:grpSp>
      <p:grpSp>
        <p:nvGrpSpPr>
          <p:cNvPr id="177" name="LegendMoons" hidden="1">
            <a:extLst>
              <a:ext uri="{FF2B5EF4-FFF2-40B4-BE49-F238E27FC236}">
                <a16:creationId xmlns:a16="http://schemas.microsoft.com/office/drawing/2014/main" id="{D70FFA10-05F3-4B51-805F-2AE358C66D44}"/>
              </a:ext>
            </a:extLst>
          </p:cNvPr>
          <p:cNvGrpSpPr/>
          <p:nvPr userDrawn="1"/>
        </p:nvGrpSpPr>
        <p:grpSpPr>
          <a:xfrm>
            <a:off x="10688315" y="1145375"/>
            <a:ext cx="899257" cy="1731859"/>
            <a:chOff x="7723680" y="1702457"/>
            <a:chExt cx="899257" cy="1731859"/>
          </a:xfrm>
        </p:grpSpPr>
        <p:sp>
          <p:nvSpPr>
            <p:cNvPr id="178" name="Legend1" hidden="1">
              <a:extLst>
                <a:ext uri="{FF2B5EF4-FFF2-40B4-BE49-F238E27FC236}">
                  <a16:creationId xmlns:a16="http://schemas.microsoft.com/office/drawing/2014/main" id="{E057805C-3CF8-4111-91AE-B02C6CDD36C0}"/>
                </a:ext>
              </a:extLst>
            </p:cNvPr>
            <p:cNvSpPr txBox="1"/>
            <p:nvPr/>
          </p:nvSpPr>
          <p:spPr>
            <a:xfrm>
              <a:off x="8076312" y="1711515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186" name="Legend2" hidden="1">
              <a:extLst>
                <a:ext uri="{FF2B5EF4-FFF2-40B4-BE49-F238E27FC236}">
                  <a16:creationId xmlns:a16="http://schemas.microsoft.com/office/drawing/2014/main" id="{B7307D48-108C-4F9A-8561-9ED07A266D1A}"/>
                </a:ext>
              </a:extLst>
            </p:cNvPr>
            <p:cNvSpPr txBox="1"/>
            <p:nvPr/>
          </p:nvSpPr>
          <p:spPr>
            <a:xfrm>
              <a:off x="8076312" y="2086974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198" name="Legend3" hidden="1">
              <a:extLst>
                <a:ext uri="{FF2B5EF4-FFF2-40B4-BE49-F238E27FC236}">
                  <a16:creationId xmlns:a16="http://schemas.microsoft.com/office/drawing/2014/main" id="{FA11ADE1-F1EB-4591-98AB-1F132CFBD8A0}"/>
                </a:ext>
              </a:extLst>
            </p:cNvPr>
            <p:cNvSpPr txBox="1"/>
            <p:nvPr/>
          </p:nvSpPr>
          <p:spPr>
            <a:xfrm>
              <a:off x="8076312" y="2462433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199" name="Legend4" hidden="1">
              <a:extLst>
                <a:ext uri="{FF2B5EF4-FFF2-40B4-BE49-F238E27FC236}">
                  <a16:creationId xmlns:a16="http://schemas.microsoft.com/office/drawing/2014/main" id="{A746054F-3404-4890-B798-A06501840955}"/>
                </a:ext>
              </a:extLst>
            </p:cNvPr>
            <p:cNvSpPr txBox="1"/>
            <p:nvPr/>
          </p:nvSpPr>
          <p:spPr>
            <a:xfrm>
              <a:off x="8076312" y="2837892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200" name="Legend5" hidden="1">
              <a:extLst>
                <a:ext uri="{FF2B5EF4-FFF2-40B4-BE49-F238E27FC236}">
                  <a16:creationId xmlns:a16="http://schemas.microsoft.com/office/drawing/2014/main" id="{C9C704ED-DCD5-42FC-A095-6384D6E55EB5}"/>
                </a:ext>
              </a:extLst>
            </p:cNvPr>
            <p:cNvSpPr txBox="1"/>
            <p:nvPr/>
          </p:nvSpPr>
          <p:spPr>
            <a:xfrm>
              <a:off x="8076312" y="3213353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grpSp>
          <p:nvGrpSpPr>
            <p:cNvPr id="201" name="MoonLegend1" hidden="1">
              <a:extLst>
                <a:ext uri="{FF2B5EF4-FFF2-40B4-BE49-F238E27FC236}">
                  <a16:creationId xmlns:a16="http://schemas.microsoft.com/office/drawing/2014/main" id="{B0C1E337-3A69-499B-B0F4-6D7DFB7F9C05}"/>
                </a:ext>
              </a:extLst>
            </p:cNvPr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14" name="Oval 213" hidden="1">
                <a:extLst>
                  <a:ext uri="{FF2B5EF4-FFF2-40B4-BE49-F238E27FC236}">
                    <a16:creationId xmlns:a16="http://schemas.microsoft.com/office/drawing/2014/main" id="{7932E79D-7066-4AD6-B60E-E2BC52B62982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215" name="Arc 214" hidden="1">
                <a:extLst>
                  <a:ext uri="{FF2B5EF4-FFF2-40B4-BE49-F238E27FC236}">
                    <a16:creationId xmlns:a16="http://schemas.microsoft.com/office/drawing/2014/main" id="{59B86C35-906B-4FF0-8425-6754D57EBF43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latin typeface="Source Sans Pro" panose="020B0503030403020204" pitchFamily="34" charset="0"/>
                </a:endParaRPr>
              </a:p>
            </p:txBody>
          </p:sp>
        </p:grpSp>
        <p:grpSp>
          <p:nvGrpSpPr>
            <p:cNvPr id="202" name="MoonLegend2" hidden="1">
              <a:extLst>
                <a:ext uri="{FF2B5EF4-FFF2-40B4-BE49-F238E27FC236}">
                  <a16:creationId xmlns:a16="http://schemas.microsoft.com/office/drawing/2014/main" id="{AF7A16A7-8B19-4E0D-B905-1F5D95015DA4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2" name="Oval 211" hidden="1">
                <a:extLst>
                  <a:ext uri="{FF2B5EF4-FFF2-40B4-BE49-F238E27FC236}">
                    <a16:creationId xmlns:a16="http://schemas.microsoft.com/office/drawing/2014/main" id="{4012041B-E0AF-4EC1-AB55-56A72D022435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213" name="Arc 212" hidden="1">
                <a:extLst>
                  <a:ext uri="{FF2B5EF4-FFF2-40B4-BE49-F238E27FC236}">
                    <a16:creationId xmlns:a16="http://schemas.microsoft.com/office/drawing/2014/main" id="{6F696344-D806-4C58-B1D8-974922BB1E24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latin typeface="Source Sans Pro" panose="020B0503030403020204" pitchFamily="34" charset="0"/>
                </a:endParaRPr>
              </a:p>
            </p:txBody>
          </p:sp>
        </p:grpSp>
        <p:grpSp>
          <p:nvGrpSpPr>
            <p:cNvPr id="203" name="MoonLegend3" hidden="1">
              <a:extLst>
                <a:ext uri="{FF2B5EF4-FFF2-40B4-BE49-F238E27FC236}">
                  <a16:creationId xmlns:a16="http://schemas.microsoft.com/office/drawing/2014/main" id="{8ADDD570-77B0-4129-810C-7A3C34A17A18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10" name="Oval 209" hidden="1">
                <a:extLst>
                  <a:ext uri="{FF2B5EF4-FFF2-40B4-BE49-F238E27FC236}">
                    <a16:creationId xmlns:a16="http://schemas.microsoft.com/office/drawing/2014/main" id="{BB117C66-7D01-438D-8563-7CD87838C9A4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211" name="Arc 210" hidden="1">
                <a:extLst>
                  <a:ext uri="{FF2B5EF4-FFF2-40B4-BE49-F238E27FC236}">
                    <a16:creationId xmlns:a16="http://schemas.microsoft.com/office/drawing/2014/main" id="{7108ECDC-40F6-4807-877A-BABFEB4AFBE9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latin typeface="Source Sans Pro" panose="020B0503030403020204" pitchFamily="34" charset="0"/>
                </a:endParaRPr>
              </a:p>
            </p:txBody>
          </p:sp>
        </p:grpSp>
        <p:grpSp>
          <p:nvGrpSpPr>
            <p:cNvPr id="204" name="MoonLegend4" hidden="1">
              <a:extLst>
                <a:ext uri="{FF2B5EF4-FFF2-40B4-BE49-F238E27FC236}">
                  <a16:creationId xmlns:a16="http://schemas.microsoft.com/office/drawing/2014/main" id="{FC1B3E38-7444-4488-8167-7F325BC02FA2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08" name="Oval 207" hidden="1">
                <a:extLst>
                  <a:ext uri="{FF2B5EF4-FFF2-40B4-BE49-F238E27FC236}">
                    <a16:creationId xmlns:a16="http://schemas.microsoft.com/office/drawing/2014/main" id="{2D605A67-F9E1-42A3-886B-B0852A731664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209" name="Arc 208" hidden="1">
                <a:extLst>
                  <a:ext uri="{FF2B5EF4-FFF2-40B4-BE49-F238E27FC236}">
                    <a16:creationId xmlns:a16="http://schemas.microsoft.com/office/drawing/2014/main" id="{AFCDF11F-A29B-4306-B44B-8D2BE1C1592C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latin typeface="Source Sans Pro" panose="020B0503030403020204" pitchFamily="34" charset="0"/>
                </a:endParaRPr>
              </a:p>
            </p:txBody>
          </p:sp>
        </p:grpSp>
        <p:grpSp>
          <p:nvGrpSpPr>
            <p:cNvPr id="205" name="MoonLegend5" hidden="1">
              <a:extLst>
                <a:ext uri="{FF2B5EF4-FFF2-40B4-BE49-F238E27FC236}">
                  <a16:creationId xmlns:a16="http://schemas.microsoft.com/office/drawing/2014/main" id="{AB301568-EF1B-4D1D-ADC3-1844901AA4CD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06" name="Oval 205" hidden="1">
                <a:extLst>
                  <a:ext uri="{FF2B5EF4-FFF2-40B4-BE49-F238E27FC236}">
                    <a16:creationId xmlns:a16="http://schemas.microsoft.com/office/drawing/2014/main" id="{12BE89DB-ED35-460C-BDF1-93CE0F93D1F3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solidFill>
                    <a:schemeClr val="tx1"/>
                  </a:solidFill>
                  <a:latin typeface="Source Sans Pro" panose="020B0503030403020204" pitchFamily="34" charset="0"/>
                </a:endParaRPr>
              </a:p>
            </p:txBody>
          </p:sp>
          <p:sp>
            <p:nvSpPr>
              <p:cNvPr id="207" name="Arc 206" hidden="1">
                <a:extLst>
                  <a:ext uri="{FF2B5EF4-FFF2-40B4-BE49-F238E27FC236}">
                    <a16:creationId xmlns:a16="http://schemas.microsoft.com/office/drawing/2014/main" id="{358C73CD-ED13-4D23-99C0-F45D5C7E04BC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78">
                  <a:latin typeface="Source Sans Pro" panose="020B0503030403020204" pitchFamily="34" charset="0"/>
                </a:endParaRPr>
              </a:p>
            </p:txBody>
          </p:sp>
        </p:grpSp>
      </p:grpSp>
      <p:grpSp>
        <p:nvGrpSpPr>
          <p:cNvPr id="216" name="LegendBoxes" hidden="1">
            <a:extLst>
              <a:ext uri="{FF2B5EF4-FFF2-40B4-BE49-F238E27FC236}">
                <a16:creationId xmlns:a16="http://schemas.microsoft.com/office/drawing/2014/main" id="{119D3746-361F-4AA4-A38D-F93C6AF9D087}"/>
              </a:ext>
            </a:extLst>
          </p:cNvPr>
          <p:cNvGrpSpPr/>
          <p:nvPr userDrawn="1"/>
        </p:nvGrpSpPr>
        <p:grpSpPr>
          <a:xfrm>
            <a:off x="10714808" y="4383200"/>
            <a:ext cx="872771" cy="1713884"/>
            <a:chOff x="10652400" y="4324523"/>
            <a:chExt cx="872771" cy="1713884"/>
          </a:xfrm>
        </p:grpSpPr>
        <p:sp>
          <p:nvSpPr>
            <p:cNvPr id="217" name="RectangleLegend1" hidden="1">
              <a:extLst>
                <a:ext uri="{FF2B5EF4-FFF2-40B4-BE49-F238E27FC236}">
                  <a16:creationId xmlns:a16="http://schemas.microsoft.com/office/drawing/2014/main" id="{B281911C-9646-4033-85CC-351D081CA78B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78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218" name="RectangleLegend2" hidden="1">
              <a:extLst>
                <a:ext uri="{FF2B5EF4-FFF2-40B4-BE49-F238E27FC236}">
                  <a16:creationId xmlns:a16="http://schemas.microsoft.com/office/drawing/2014/main" id="{50D3A4AD-6F53-43DC-9E40-CF531DBA3B86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78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219" name="RectangleLegend3" hidden="1">
              <a:extLst>
                <a:ext uri="{FF2B5EF4-FFF2-40B4-BE49-F238E27FC236}">
                  <a16:creationId xmlns:a16="http://schemas.microsoft.com/office/drawing/2014/main" id="{0D8333FC-8074-42CE-BEA3-401BEE8419C4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78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220" name="RectangleLegend4" hidden="1">
              <a:extLst>
                <a:ext uri="{FF2B5EF4-FFF2-40B4-BE49-F238E27FC236}">
                  <a16:creationId xmlns:a16="http://schemas.microsoft.com/office/drawing/2014/main" id="{799E4610-E857-4675-80C1-4D7CF813BA62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78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221" name="RectangleLegend5" hidden="1">
              <a:extLst>
                <a:ext uri="{FF2B5EF4-FFF2-40B4-BE49-F238E27FC236}">
                  <a16:creationId xmlns:a16="http://schemas.microsoft.com/office/drawing/2014/main" id="{D6A22290-64F1-4F76-8FB6-E44FDC6B66EE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78">
                <a:solidFill>
                  <a:schemeClr val="tx1"/>
                </a:solidFill>
                <a:latin typeface="Source Sans Pro" panose="020B0503030403020204" pitchFamily="34" charset="0"/>
              </a:endParaRPr>
            </a:p>
          </p:txBody>
        </p:sp>
        <p:sp>
          <p:nvSpPr>
            <p:cNvPr id="222" name="Legend1" hidden="1">
              <a:extLst>
                <a:ext uri="{FF2B5EF4-FFF2-40B4-BE49-F238E27FC236}">
                  <a16:creationId xmlns:a16="http://schemas.microsoft.com/office/drawing/2014/main" id="{DC4A031E-D1AB-407D-994F-108D96446906}"/>
                </a:ext>
              </a:extLst>
            </p:cNvPr>
            <p:cNvSpPr txBox="1"/>
            <p:nvPr/>
          </p:nvSpPr>
          <p:spPr>
            <a:xfrm>
              <a:off x="10978546" y="4324523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223" name="Legend2" hidden="1">
              <a:extLst>
                <a:ext uri="{FF2B5EF4-FFF2-40B4-BE49-F238E27FC236}">
                  <a16:creationId xmlns:a16="http://schemas.microsoft.com/office/drawing/2014/main" id="{9E8E8977-7A15-4678-8566-E98F248C9421}"/>
                </a:ext>
              </a:extLst>
            </p:cNvPr>
            <p:cNvSpPr txBox="1"/>
            <p:nvPr/>
          </p:nvSpPr>
          <p:spPr>
            <a:xfrm>
              <a:off x="10978546" y="4704021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224" name="Legend3" hidden="1">
              <a:extLst>
                <a:ext uri="{FF2B5EF4-FFF2-40B4-BE49-F238E27FC236}">
                  <a16:creationId xmlns:a16="http://schemas.microsoft.com/office/drawing/2014/main" id="{63FBE75A-5EFA-4E1B-9B32-294CDC95475C}"/>
                </a:ext>
              </a:extLst>
            </p:cNvPr>
            <p:cNvSpPr txBox="1"/>
            <p:nvPr/>
          </p:nvSpPr>
          <p:spPr>
            <a:xfrm>
              <a:off x="10978546" y="5083519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225" name="Legend4" hidden="1">
              <a:extLst>
                <a:ext uri="{FF2B5EF4-FFF2-40B4-BE49-F238E27FC236}">
                  <a16:creationId xmlns:a16="http://schemas.microsoft.com/office/drawing/2014/main" id="{EEB082C1-6EFE-41C3-9966-92C31157F35B}"/>
                </a:ext>
              </a:extLst>
            </p:cNvPr>
            <p:cNvSpPr txBox="1"/>
            <p:nvPr/>
          </p:nvSpPr>
          <p:spPr>
            <a:xfrm>
              <a:off x="10978546" y="5454940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  <p:sp>
          <p:nvSpPr>
            <p:cNvPr id="226" name="Legend5" hidden="1">
              <a:extLst>
                <a:ext uri="{FF2B5EF4-FFF2-40B4-BE49-F238E27FC236}">
                  <a16:creationId xmlns:a16="http://schemas.microsoft.com/office/drawing/2014/main" id="{A66C6196-FD22-49A0-9E02-278834EB83B2}"/>
                </a:ext>
              </a:extLst>
            </p:cNvPr>
            <p:cNvSpPr txBox="1"/>
            <p:nvPr/>
          </p:nvSpPr>
          <p:spPr>
            <a:xfrm>
              <a:off x="10978545" y="5826361"/>
              <a:ext cx="546625" cy="21204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591"/>
                </a:spcAft>
              </a:pPr>
              <a:r>
                <a:rPr lang="en-US" sz="1378">
                  <a:latin typeface="Source Sans Pro" panose="020B0503030403020204" pitchFamily="34" charset="0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723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</p:sldLayoutIdLst>
  <p:txStyles>
    <p:titleStyle>
      <a:lvl1pPr algn="l" defTabSz="900221" rtl="0" eaLnBrk="1" latinLnBrk="0" hangingPunct="1">
        <a:lnSpc>
          <a:spcPct val="100000"/>
        </a:lnSpc>
        <a:spcBef>
          <a:spcPct val="0"/>
        </a:spcBef>
        <a:buNone/>
        <a:defRPr lang="en-US" sz="2461" b="0" kern="1200" spc="0" baseline="0" dirty="0">
          <a:ln w="6350" cap="flat">
            <a:noFill/>
            <a:miter lim="800000"/>
          </a:ln>
          <a:solidFill>
            <a:schemeClr val="accent1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0" indent="0" algn="l" defTabSz="900221" rtl="0" eaLnBrk="1" latinLnBrk="0" hangingPunct="1">
        <a:lnSpc>
          <a:spcPct val="100000"/>
        </a:lnSpc>
        <a:spcBef>
          <a:spcPts val="295"/>
        </a:spcBef>
        <a:spcAft>
          <a:spcPts val="295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575" kern="1200" dirty="0">
          <a:solidFill>
            <a:schemeClr val="tx1"/>
          </a:solidFill>
          <a:latin typeface="Source Sans Pro" panose="020B0503030403020204" pitchFamily="34" charset="0"/>
          <a:ea typeface="+mn-ea"/>
          <a:cs typeface="Arial" panose="020B0604020202020204" pitchFamily="34" charset="0"/>
        </a:defRPr>
      </a:lvl1pPr>
      <a:lvl2pPr marL="225055" indent="-225055" algn="l" defTabSz="900221" rtl="0" eaLnBrk="1" latinLnBrk="0" hangingPunct="1">
        <a:lnSpc>
          <a:spcPct val="100000"/>
        </a:lnSpc>
        <a:spcBef>
          <a:spcPts val="0"/>
        </a:spcBef>
        <a:spcAft>
          <a:spcPts val="295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575" kern="1200" dirty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432106" indent="-207051" algn="l" defTabSz="900221" rtl="0" eaLnBrk="1" latinLnBrk="0" hangingPunct="1">
        <a:lnSpc>
          <a:spcPct val="100000"/>
        </a:lnSpc>
        <a:spcBef>
          <a:spcPts val="0"/>
        </a:spcBef>
        <a:spcAft>
          <a:spcPts val="295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575" kern="1200" dirty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585144" indent="-153038" algn="l" defTabSz="900221" rtl="0" eaLnBrk="1" latinLnBrk="0" hangingPunct="1">
        <a:lnSpc>
          <a:spcPct val="100000"/>
        </a:lnSpc>
        <a:spcBef>
          <a:spcPts val="0"/>
        </a:spcBef>
        <a:spcAft>
          <a:spcPts val="295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575" kern="1200" dirty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801197" indent="-144035" algn="l" defTabSz="900221" rtl="0" eaLnBrk="1" latinLnBrk="0" hangingPunct="1">
        <a:lnSpc>
          <a:spcPct val="100000"/>
        </a:lnSpc>
        <a:spcBef>
          <a:spcPts val="0"/>
        </a:spcBef>
        <a:spcAft>
          <a:spcPts val="295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575" kern="1200" dirty="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1069013" indent="-168791" algn="l" defTabSz="900221" rtl="0" eaLnBrk="1" latinLnBrk="0" hangingPunct="1">
        <a:lnSpc>
          <a:spcPct val="100000"/>
        </a:lnSpc>
        <a:spcBef>
          <a:spcPts val="0"/>
        </a:spcBef>
        <a:spcAft>
          <a:spcPts val="295"/>
        </a:spcAft>
        <a:buSzPct val="100000"/>
        <a:buFont typeface="Arial" panose="020B0604020202020204" pitchFamily="34" charset="0"/>
        <a:buChar char="▫"/>
        <a:defRPr sz="1575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69013" indent="-168791" algn="l" defTabSz="900221" rtl="0" eaLnBrk="1" latinLnBrk="0" hangingPunct="1">
        <a:lnSpc>
          <a:spcPct val="100000"/>
        </a:lnSpc>
        <a:spcBef>
          <a:spcPts val="0"/>
        </a:spcBef>
        <a:spcAft>
          <a:spcPts val="295"/>
        </a:spcAft>
        <a:buSzPct val="100000"/>
        <a:buFont typeface="Arial" panose="020B0604020202020204" pitchFamily="34" charset="0"/>
        <a:buChar char="▫"/>
        <a:defRPr sz="1575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69013" indent="-168791" algn="l" defTabSz="900221" rtl="0" eaLnBrk="1" latinLnBrk="0" hangingPunct="1">
        <a:lnSpc>
          <a:spcPct val="100000"/>
        </a:lnSpc>
        <a:spcBef>
          <a:spcPts val="0"/>
        </a:spcBef>
        <a:spcAft>
          <a:spcPts val="295"/>
        </a:spcAft>
        <a:buSzPct val="100000"/>
        <a:buFont typeface="Arial" panose="020B0604020202020204" pitchFamily="34" charset="0"/>
        <a:buChar char="▫"/>
        <a:defRPr sz="1575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69013" indent="-168791" algn="l" defTabSz="900221" rtl="0" eaLnBrk="1" latinLnBrk="0" hangingPunct="1">
        <a:lnSpc>
          <a:spcPct val="100000"/>
        </a:lnSpc>
        <a:spcBef>
          <a:spcPts val="0"/>
        </a:spcBef>
        <a:spcAft>
          <a:spcPts val="295"/>
        </a:spcAft>
        <a:buSzPct val="100000"/>
        <a:buFont typeface="Arial" panose="020B0604020202020204" pitchFamily="34" charset="0"/>
        <a:buChar char="▫"/>
        <a:defRPr sz="1575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1pPr>
      <a:lvl2pPr marL="450110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900221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350332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1800443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250553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700664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150774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600885" algn="l" defTabSz="900221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6">
          <p15:clr>
            <a:srgbClr val="5ACBF0"/>
          </p15:clr>
        </p15:guide>
        <p15:guide id="3" orient="horz" pos="13142">
          <p15:clr>
            <a:srgbClr val="5ACBF0"/>
          </p15:clr>
        </p15:guide>
        <p15:guide id="4" orient="horz" pos="3611">
          <p15:clr>
            <a:srgbClr val="F26B43"/>
          </p15:clr>
        </p15:guide>
        <p15:guide id="5" pos="24237">
          <p15:clr>
            <a:srgbClr val="F26B43"/>
          </p15:clr>
        </p15:guide>
        <p15:guide id="6" pos="1141">
          <p15:clr>
            <a:srgbClr val="F26B43"/>
          </p15:clr>
        </p15:guide>
        <p15:guide id="8" orient="horz" pos="1365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5.png"/><Relationship Id="rId5" Type="http://schemas.openxmlformats.org/officeDocument/2006/relationships/image" Target="../media/image56.png"/><Relationship Id="rId4" Type="http://schemas.openxmlformats.org/officeDocument/2006/relationships/image" Target="../media/image8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krauseg@who.int" TargetMode="External"/><Relationship Id="rId3" Type="http://schemas.openxmlformats.org/officeDocument/2006/relationships/image" Target="../media/image96.png"/><Relationship Id="rId7" Type="http://schemas.openxmlformats.org/officeDocument/2006/relationships/hyperlink" Target="mailto:schenkelk@who.in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hyperlink" Target="mailto:ndumbip@who.int" TargetMode="External"/><Relationship Id="rId5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8.png"/><Relationship Id="rId4" Type="http://schemas.openxmlformats.org/officeDocument/2006/relationships/image" Target="../media/image46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36.png"/><Relationship Id="rId18" Type="http://schemas.openxmlformats.org/officeDocument/2006/relationships/image" Target="../media/image63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35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emf"/><Relationship Id="rId11" Type="http://schemas.openxmlformats.org/officeDocument/2006/relationships/image" Target="../media/image37.png"/><Relationship Id="rId5" Type="http://schemas.openxmlformats.org/officeDocument/2006/relationships/hyperlink" Target="https://www.thelancet.com/journals/landig/article/PIIS2589-7500(21)00038-8/fulltext" TargetMode="External"/><Relationship Id="rId1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58.png"/><Relationship Id="rId9" Type="http://schemas.openxmlformats.org/officeDocument/2006/relationships/image" Target="../media/image48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58.png"/><Relationship Id="rId10" Type="http://schemas.openxmlformats.org/officeDocument/2006/relationships/image" Target="../media/image69.png"/><Relationship Id="rId4" Type="http://schemas.openxmlformats.org/officeDocument/2006/relationships/image" Target="../media/image57.png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gital workforce enablement">
            <a:extLst>
              <a:ext uri="{FF2B5EF4-FFF2-40B4-BE49-F238E27FC236}">
                <a16:creationId xmlns:a16="http://schemas.microsoft.com/office/drawing/2014/main" id="{3F124699-835B-4CC8-8590-EF48DDD9A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" b="98853" l="5400" r="98800">
                        <a14:foregroundMark x1="17900" y1="29510" x2="17900" y2="29510"/>
                        <a14:foregroundMark x1="18200" y1="26903" x2="18200" y2="26903"/>
                        <a14:foregroundMark x1="21000" y1="31908" x2="21000" y2="31908"/>
                        <a14:foregroundMark x1="18400" y1="33785" x2="18400" y2="33785"/>
                        <a14:foregroundMark x1="15500" y1="32117" x2="15500" y2="32117"/>
                        <a14:foregroundMark x1="15700" y1="28676" x2="15700" y2="28676"/>
                        <a14:foregroundMark x1="15700" y1="30344" x2="15700" y2="30344"/>
                        <a14:foregroundMark x1="13700" y1="20855" x2="13700" y2="20855"/>
                        <a14:foregroundMark x1="22300" y1="16684" x2="22300" y2="16684"/>
                        <a14:foregroundMark x1="21300" y1="22419" x2="21300" y2="22419"/>
                        <a14:foregroundMark x1="21300" y1="21376" x2="21300" y2="21376"/>
                        <a14:foregroundMark x1="54900" y1="8863" x2="54900" y2="8863"/>
                        <a14:foregroundMark x1="36200" y1="6569" x2="36200" y2="6569"/>
                        <a14:foregroundMark x1="34000" y1="1877" x2="34000" y2="1877"/>
                        <a14:foregroundMark x1="56500" y1="3650" x2="56500" y2="3650"/>
                        <a14:foregroundMark x1="63300" y1="12826" x2="63300" y2="12826"/>
                        <a14:foregroundMark x1="82100" y1="23149" x2="82100" y2="23149"/>
                        <a14:foregroundMark x1="85800" y1="17831" x2="85800" y2="17831"/>
                        <a14:foregroundMark x1="89000" y1="32430" x2="89000" y2="32430"/>
                        <a14:foregroundMark x1="96600" y1="31595" x2="96600" y2="31595"/>
                        <a14:foregroundMark x1="97400" y1="31804" x2="97400" y2="31804"/>
                        <a14:foregroundMark x1="76500" y1="23149" x2="76500" y2="23149"/>
                        <a14:foregroundMark x1="54500" y1="62669" x2="54500" y2="62669"/>
                        <a14:foregroundMark x1="54800" y1="60167" x2="54800" y2="60167"/>
                        <a14:foregroundMark x1="55600" y1="62878" x2="55600" y2="62878"/>
                        <a14:foregroundMark x1="60400" y1="66215" x2="60400" y2="66215"/>
                        <a14:foregroundMark x1="60500" y1="73097" x2="60500" y2="73097"/>
                        <a14:foregroundMark x1="60500" y1="73201" x2="60500" y2="73201"/>
                        <a14:foregroundMark x1="60600" y1="73097" x2="60600" y2="73097"/>
                        <a14:foregroundMark x1="69700" y1="76955" x2="69700" y2="76955"/>
                        <a14:foregroundMark x1="74800" y1="74140" x2="74800" y2="74140"/>
                        <a14:foregroundMark x1="75900" y1="77164" x2="75900" y2="77164"/>
                        <a14:foregroundMark x1="76600" y1="76121" x2="76600" y2="76121"/>
                        <a14:foregroundMark x1="72500" y1="67153" x2="72500" y2="67153"/>
                        <a14:foregroundMark x1="76400" y1="63504" x2="76400" y2="63504"/>
                        <a14:foregroundMark x1="75300" y1="64338" x2="75300" y2="64338"/>
                        <a14:foregroundMark x1="74600" y1="64964" x2="74600" y2="64964"/>
                        <a14:foregroundMark x1="73600" y1="66006" x2="73600" y2="66006"/>
                        <a14:foregroundMark x1="77400" y1="70282" x2="77400" y2="70282"/>
                        <a14:foregroundMark x1="79100" y1="70386" x2="79100" y2="70386"/>
                        <a14:foregroundMark x1="81300" y1="69969" x2="81300" y2="69969"/>
                        <a14:foregroundMark x1="80800" y1="66006" x2="80800" y2="66006"/>
                        <a14:foregroundMark x1="83100" y1="66006" x2="83100" y2="66006"/>
                        <a14:foregroundMark x1="81300" y1="66215" x2="81300" y2="66215"/>
                        <a14:foregroundMark x1="81100" y1="66736" x2="81100" y2="66736"/>
                        <a14:foregroundMark x1="81200" y1="66632" x2="81200" y2="66632"/>
                        <a14:foregroundMark x1="82500" y1="66111" x2="82500" y2="66111"/>
                        <a14:foregroundMark x1="82500" y1="66423" x2="82500" y2="66423"/>
                        <a14:foregroundMark x1="50700" y1="68405" x2="50700" y2="68405"/>
                        <a14:foregroundMark x1="62200" y1="62878" x2="62200" y2="62878"/>
                        <a14:foregroundMark x1="59100" y1="61418" x2="59100" y2="61418"/>
                        <a14:foregroundMark x1="55900" y1="97289" x2="55900" y2="97289"/>
                        <a14:foregroundMark x1="56600" y1="95620" x2="56600" y2="95620"/>
                        <a14:foregroundMark x1="56600" y1="98957" x2="56600" y2="98957"/>
                        <a14:foregroundMark x1="13200" y1="52138" x2="13200" y2="52138"/>
                        <a14:foregroundMark x1="6000" y1="52450" x2="6000" y2="52450"/>
                        <a14:foregroundMark x1="5400" y1="50991" x2="5400" y2="50991"/>
                        <a14:foregroundMark x1="33900" y1="49009" x2="33900" y2="49009"/>
                        <a14:foregroundMark x1="35800" y1="64964" x2="35800" y2="64964"/>
                        <a14:foregroundMark x1="36900" y1="62252" x2="36900" y2="62252"/>
                        <a14:foregroundMark x1="35000" y1="66111" x2="35000" y2="66111"/>
                        <a14:foregroundMark x1="29300" y1="66632" x2="29300" y2="66632"/>
                        <a14:foregroundMark x1="33500" y1="70907" x2="33500" y2="70907"/>
                        <a14:foregroundMark x1="32300" y1="69239" x2="32300" y2="69239"/>
                        <a14:foregroundMark x1="31400" y1="68405" x2="31400" y2="68405"/>
                        <a14:foregroundMark x1="30700" y1="67675" x2="30700" y2="67675"/>
                        <a14:foregroundMark x1="49400" y1="72367" x2="49400" y2="72367"/>
                        <a14:foregroundMark x1="26500" y1="54119" x2="26500" y2="54119"/>
                        <a14:foregroundMark x1="29800" y1="78832" x2="29800" y2="78832"/>
                        <a14:foregroundMark x1="30700" y1="75600" x2="30700" y2="75600"/>
                        <a14:foregroundMark x1="63300" y1="76955" x2="63300" y2="76955"/>
                        <a14:foregroundMark x1="97600" y1="33889" x2="97600" y2="33889"/>
                        <a14:foregroundMark x1="97100" y1="28676" x2="97100" y2="28676"/>
                        <a14:foregroundMark x1="96100" y1="54849" x2="96100" y2="54849"/>
                        <a14:foregroundMark x1="96600" y1="54745" x2="96600" y2="54745"/>
                        <a14:foregroundMark x1="97100" y1="56517" x2="97100" y2="56517"/>
                        <a14:foregroundMark x1="20300" y1="22419" x2="20300" y2="22419"/>
                        <a14:foregroundMark x1="63000" y1="30240" x2="63000" y2="30240"/>
                        <a14:foregroundMark x1="63000" y1="24818" x2="63000" y2="24818"/>
                        <a14:foregroundMark x1="63200" y1="26382" x2="63200" y2="26382"/>
                        <a14:foregroundMark x1="63200" y1="27320" x2="63200" y2="27320"/>
                        <a14:foregroundMark x1="63100" y1="28571" x2="63100" y2="28571"/>
                        <a14:foregroundMark x1="63100" y1="25965" x2="63100" y2="25965"/>
                        <a14:foregroundMark x1="22700" y1="67153" x2="22700" y2="67153"/>
                        <a14:foregroundMark x1="17300" y1="42649" x2="17300" y2="42649"/>
                        <a14:foregroundMark x1="23400" y1="42336" x2="23400" y2="42336"/>
                        <a14:foregroundMark x1="19100" y1="42336" x2="19100" y2="42336"/>
                        <a14:foregroundMark x1="20400" y1="42440" x2="20400" y2="42440"/>
                        <a14:foregroundMark x1="21600" y1="42336" x2="21600" y2="42336"/>
                        <a14:foregroundMark x1="53200" y1="1043" x2="53200" y2="1043"/>
                        <a14:foregroundMark x1="35900" y1="313" x2="35900" y2="313"/>
                        <a14:foregroundMark x1="23600" y1="67466" x2="23600" y2="67466"/>
                        <a14:foregroundMark x1="25400" y1="67570" x2="25400" y2="67570"/>
                        <a14:foregroundMark x1="25600" y1="69135" x2="25600" y2="69135"/>
                        <a14:foregroundMark x1="24100" y1="69760" x2="24100" y2="69760"/>
                        <a14:foregroundMark x1="27800" y1="80396" x2="27800" y2="80396"/>
                        <a14:foregroundMark x1="95700" y1="57039" x2="95700" y2="57039"/>
                        <a14:foregroundMark x1="95100" y1="54640" x2="95100" y2="54640"/>
                        <a14:foregroundMark x1="96000" y1="53285" x2="96000" y2="53285"/>
                        <a14:foregroundMark x1="97200" y1="53910" x2="97200" y2="53910"/>
                        <a14:foregroundMark x1="98200" y1="54119" x2="98200" y2="54119"/>
                        <a14:foregroundMark x1="98700" y1="57873" x2="98700" y2="57873"/>
                        <a14:foregroundMark x1="96600" y1="58707" x2="96600" y2="58707"/>
                        <a14:foregroundMark x1="97600" y1="59228" x2="97600" y2="59228"/>
                        <a14:foregroundMark x1="97400" y1="60167" x2="97400" y2="60167"/>
                        <a14:foregroundMark x1="96000" y1="60063" x2="96000" y2="60063"/>
                        <a14:foregroundMark x1="95100" y1="59750" x2="95100" y2="59750"/>
                        <a14:foregroundMark x1="94600" y1="29927" x2="95000" y2="29927"/>
                        <a14:foregroundMark x1="98800" y1="29927" x2="98800" y2="29927"/>
                        <a14:foregroundMark x1="98700" y1="34307" x2="98700" y2="34307"/>
                        <a14:foregroundMark x1="98200" y1="32325" x2="98200" y2="32325"/>
                        <a14:foregroundMark x1="95400" y1="30031" x2="95400" y2="30031"/>
                        <a14:foregroundMark x1="95200" y1="32951" x2="95200" y2="32951"/>
                        <a14:foregroundMark x1="22100" y1="69239" x2="22100" y2="69239"/>
                        <a14:foregroundMark x1="22000" y1="68717" x2="22000" y2="68717"/>
                        <a14:foregroundMark x1="25400" y1="69135" x2="25400" y2="69135"/>
                        <a14:foregroundMark x1="28500" y1="50886" x2="28500" y2="50886"/>
                        <a14:foregroundMark x1="26800" y1="52763" x2="26800" y2="52763"/>
                        <a14:foregroundMark x1="34000" y1="57977" x2="34000" y2="57977"/>
                        <a14:foregroundMark x1="47000" y1="63712" x2="47000" y2="63712"/>
                        <a14:foregroundMark x1="70700" y1="57977" x2="70700" y2="57977"/>
                        <a14:foregroundMark x1="72300" y1="58081" x2="72300" y2="58081"/>
                        <a14:foregroundMark x1="80600" y1="74140" x2="80600" y2="74140"/>
                        <a14:foregroundMark x1="73300" y1="73097" x2="73300" y2="73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608" y="1670378"/>
            <a:ext cx="4822911" cy="462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192A7F3-192A-7FDE-2428-A9C9448232B4}"/>
              </a:ext>
            </a:extLst>
          </p:cNvPr>
          <p:cNvSpPr txBox="1">
            <a:spLocks/>
          </p:cNvSpPr>
          <p:nvPr/>
        </p:nvSpPr>
        <p:spPr>
          <a:xfrm>
            <a:off x="538853" y="2749170"/>
            <a:ext cx="7670936" cy="10493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 Patricia </a:t>
            </a:r>
            <a:r>
              <a:rPr lang="en-US" sz="1800" b="1" dirty="0" err="1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Ndumbi</a:t>
            </a:r>
            <a:endParaRPr lang="en-US" sz="1800" b="1" dirty="0">
              <a:effectLst/>
              <a:latin typeface="Source Sans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Source Sans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Department of Surveillance Systems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Health Emergencies </a:t>
            </a:r>
            <a:r>
              <a:rPr lang="en-US" sz="1800" dirty="0" err="1"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endParaRPr lang="en-US" sz="1800" dirty="0">
              <a:effectLst/>
              <a:latin typeface="Source Sans Pro" panose="020B050303040302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0132CF-50E4-5F10-E3E5-E72367065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186" y="635739"/>
            <a:ext cx="9778944" cy="1049357"/>
          </a:xfrm>
        </p:spPr>
        <p:txBody>
          <a:bodyPr>
            <a:noAutofit/>
          </a:bodyPr>
          <a:lstStyle/>
          <a:p>
            <a:r>
              <a:rPr lang="fr-FR" sz="3300" dirty="0">
                <a:latin typeface="Source Sans Pro" panose="020B0503030403020204" pitchFamily="34" charset="0"/>
                <a:cs typeface="Calibri"/>
              </a:rPr>
              <a:t>Renforcer la surveillance des maladies infectieuses à travers les standards de données et d'interopérabilité</a:t>
            </a:r>
            <a:br>
              <a:rPr lang="en-GB" sz="3300" dirty="0">
                <a:latin typeface="Source Sans Pro" panose="020B0503030403020204" pitchFamily="34" charset="0"/>
                <a:cs typeface="Calibri"/>
              </a:rPr>
            </a:br>
            <a:endParaRPr lang="en-GB" sz="3300" dirty="0">
              <a:latin typeface="Source Sans Pro" panose="020B0503030403020204" pitchFamily="34" charset="0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DE36C8-6D3D-A50F-8370-2D73E4C11AAA}"/>
              </a:ext>
            </a:extLst>
          </p:cNvPr>
          <p:cNvSpPr txBox="1"/>
          <p:nvPr/>
        </p:nvSpPr>
        <p:spPr>
          <a:xfrm>
            <a:off x="350461" y="1686611"/>
            <a:ext cx="6105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000" i="1" dirty="0">
                <a:solidFill>
                  <a:schemeClr val="tx2">
                    <a:lumMod val="25000"/>
                    <a:lumOff val="75000"/>
                  </a:schemeClr>
                </a:solidFill>
                <a:latin typeface="Source Sans Pro" panose="020B0503030403020204" pitchFamily="34" charset="0"/>
                <a:ea typeface="+mj-ea"/>
                <a:cs typeface="Calibri"/>
              </a:rPr>
              <a:t>Utilisation de la méthodologie WHO SMART guidelines</a:t>
            </a:r>
            <a:endParaRPr lang="en-US" sz="2000" dirty="0">
              <a:solidFill>
                <a:schemeClr val="tx2">
                  <a:lumMod val="25000"/>
                  <a:lumOff val="75000"/>
                </a:schemeClr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975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72E28-5AE1-0F00-2BC1-353091329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60DC3FB4-F0EF-F348-ADC8-2AC51AE43E4F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738616" y="5187348"/>
            <a:ext cx="2035303" cy="85078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07A3C-BA7E-3FB6-3A13-E1530AC6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B36C41-6ED5-0136-B0FD-5560D4EB2AC5}"/>
              </a:ext>
            </a:extLst>
          </p:cNvPr>
          <p:cNvSpPr txBox="1"/>
          <p:nvPr/>
        </p:nvSpPr>
        <p:spPr>
          <a:xfrm>
            <a:off x="103301" y="3999068"/>
            <a:ext cx="10857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screening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1D6CB4-8A6D-142D-B266-8A3C159F3F5E}"/>
              </a:ext>
            </a:extLst>
          </p:cNvPr>
          <p:cNvCxnSpPr>
            <a:cxnSpLocks/>
          </p:cNvCxnSpPr>
          <p:nvPr/>
        </p:nvCxnSpPr>
        <p:spPr>
          <a:xfrm>
            <a:off x="993519" y="3580850"/>
            <a:ext cx="684037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DD3866-DDF4-4627-654E-B65337360B5F}"/>
              </a:ext>
            </a:extLst>
          </p:cNvPr>
          <p:cNvCxnSpPr>
            <a:cxnSpLocks/>
          </p:cNvCxnSpPr>
          <p:nvPr/>
        </p:nvCxnSpPr>
        <p:spPr>
          <a:xfrm>
            <a:off x="593135" y="2341742"/>
            <a:ext cx="5072" cy="808708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A94F2EB-293F-9012-B988-557C9E81C6C2}"/>
              </a:ext>
            </a:extLst>
          </p:cNvPr>
          <p:cNvSpPr txBox="1"/>
          <p:nvPr/>
        </p:nvSpPr>
        <p:spPr>
          <a:xfrm>
            <a:off x="1977518" y="2898959"/>
            <a:ext cx="1743447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/>
              <a:t>Registration form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864EF8BB-1FF0-C457-7342-94F9F140BC76}"/>
              </a:ext>
            </a:extLst>
          </p:cNvPr>
          <p:cNvCxnSpPr>
            <a:cxnSpLocks/>
            <a:stCxn id="6" idx="3"/>
            <a:endCxn id="17" idx="1"/>
          </p:cNvCxnSpPr>
          <p:nvPr/>
        </p:nvCxnSpPr>
        <p:spPr>
          <a:xfrm>
            <a:off x="1189047" y="4183734"/>
            <a:ext cx="1514268" cy="1003614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466CE6B-8A3A-644F-32D6-10F1D7290630}"/>
              </a:ext>
            </a:extLst>
          </p:cNvPr>
          <p:cNvSpPr txBox="1"/>
          <p:nvPr/>
        </p:nvSpPr>
        <p:spPr>
          <a:xfrm>
            <a:off x="2703315" y="5002682"/>
            <a:ext cx="20353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Clinical assessment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B8B13F-1FC0-C3DC-203A-F82BD3C99D22}"/>
              </a:ext>
            </a:extLst>
          </p:cNvPr>
          <p:cNvSpPr txBox="1"/>
          <p:nvPr/>
        </p:nvSpPr>
        <p:spPr>
          <a:xfrm>
            <a:off x="2694560" y="5441409"/>
            <a:ext cx="203530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/>
              <a:t>Clinical information form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49B68637-296E-D1F9-D5A4-297E6E49F692}"/>
              </a:ext>
            </a:extLst>
          </p:cNvPr>
          <p:cNvCxnSpPr>
            <a:cxnSpLocks/>
          </p:cNvCxnSpPr>
          <p:nvPr/>
        </p:nvCxnSpPr>
        <p:spPr>
          <a:xfrm flipV="1">
            <a:off x="8779049" y="4200515"/>
            <a:ext cx="1163177" cy="956930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DE95007-B98D-EEF0-331C-6CE807FD6572}"/>
              </a:ext>
            </a:extLst>
          </p:cNvPr>
          <p:cNvSpPr txBox="1"/>
          <p:nvPr/>
        </p:nvSpPr>
        <p:spPr>
          <a:xfrm>
            <a:off x="9965571" y="4248015"/>
            <a:ext cx="11889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treatment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6BA77E-7107-E9F0-902E-D8DA5B9978EA}"/>
              </a:ext>
            </a:extLst>
          </p:cNvPr>
          <p:cNvSpPr txBox="1"/>
          <p:nvPr/>
        </p:nvSpPr>
        <p:spPr>
          <a:xfrm>
            <a:off x="9965571" y="4685008"/>
            <a:ext cx="2035302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/>
              <a:t>Clinical management form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ECDB2B-C1C4-C6ED-41C1-C1F4DD9F2C72}"/>
              </a:ext>
            </a:extLst>
          </p:cNvPr>
          <p:cNvSpPr txBox="1"/>
          <p:nvPr/>
        </p:nvSpPr>
        <p:spPr>
          <a:xfrm>
            <a:off x="6885774" y="5399766"/>
            <a:ext cx="1893275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Laboratory 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A1EB61-3F1C-5B54-002A-E659DA6B3C1B}"/>
              </a:ext>
            </a:extLst>
          </p:cNvPr>
          <p:cNvSpPr txBox="1"/>
          <p:nvPr/>
        </p:nvSpPr>
        <p:spPr>
          <a:xfrm>
            <a:off x="8858150" y="1917266"/>
            <a:ext cx="315085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Release from pathway/ Referral to other health services</a:t>
            </a:r>
          </a:p>
        </p:txBody>
      </p: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9E89805D-D3FD-E3B7-D969-7A838DCE25A2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332702" y="2548398"/>
            <a:ext cx="398707" cy="327482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C2E899B-DCBE-5C3D-4C26-50EFD2A35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7" y="1555494"/>
            <a:ext cx="686592" cy="6865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A16949-44DA-B719-4536-DB426FD57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48" y="3212820"/>
            <a:ext cx="686592" cy="6865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94E4AA-A45D-5717-A781-B274E0F5F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876" y="4200515"/>
            <a:ext cx="541668" cy="5416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638CE5-382E-9925-5B08-86DBA0560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776" y="4367450"/>
            <a:ext cx="628794" cy="6287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1B13DF2-A913-364C-64CD-F40490FA6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4572" y="3233905"/>
            <a:ext cx="565645" cy="56564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A148C87-62DE-76ED-91EB-FFCD4E6500A2}"/>
              </a:ext>
            </a:extLst>
          </p:cNvPr>
          <p:cNvSpPr txBox="1"/>
          <p:nvPr/>
        </p:nvSpPr>
        <p:spPr>
          <a:xfrm>
            <a:off x="912575" y="2919204"/>
            <a:ext cx="102617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registration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84FD7C0-A774-112C-028A-BDF08A86A8C4}"/>
              </a:ext>
            </a:extLst>
          </p:cNvPr>
          <p:cNvSpPr txBox="1"/>
          <p:nvPr/>
        </p:nvSpPr>
        <p:spPr>
          <a:xfrm>
            <a:off x="6885774" y="4982859"/>
            <a:ext cx="18932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Laboratory testing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0C92BCD7-C954-639B-E7E7-D42F717116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814" y="4356390"/>
            <a:ext cx="550486" cy="55048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A18165A-3635-844B-9A77-627A942733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208" y="3013718"/>
            <a:ext cx="1163177" cy="116317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CE4641E-5219-542A-B3C3-93CEB3BA63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3785" y="1446260"/>
            <a:ext cx="803637" cy="80363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6444610-8317-E033-EF23-7A446AF32175}"/>
              </a:ext>
            </a:extLst>
          </p:cNvPr>
          <p:cNvSpPr txBox="1">
            <a:spLocks/>
          </p:cNvSpPr>
          <p:nvPr/>
        </p:nvSpPr>
        <p:spPr>
          <a:xfrm>
            <a:off x="457198" y="37603"/>
            <a:ext cx="11551801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Développement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des standards de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données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 </a:t>
            </a:r>
            <a:r>
              <a:rPr lang="en-GB" dirty="0" err="1">
                <a:solidFill>
                  <a:srgbClr val="0070C0"/>
                </a:solidFill>
                <a:latin typeface="Calibri" panose="020F0502020204030204"/>
              </a:rPr>
              <a:t>Processus</a:t>
            </a:r>
            <a:r>
              <a:rPr lang="en-GB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Calibri" panose="020F0502020204030204"/>
              </a:rPr>
              <a:t>opérationels</a:t>
            </a:r>
            <a:r>
              <a:rPr lang="en-GB" dirty="0">
                <a:solidFill>
                  <a:srgbClr val="0070C0"/>
                </a:solidFill>
                <a:latin typeface="Calibri" panose="020F0502020204030204"/>
              </a:rPr>
              <a:t> de surveillance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and Points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d’integration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C8E37-C621-7101-7A06-D65D6C7A1DC7}"/>
              </a:ext>
            </a:extLst>
          </p:cNvPr>
          <p:cNvSpPr txBox="1"/>
          <p:nvPr/>
        </p:nvSpPr>
        <p:spPr>
          <a:xfrm>
            <a:off x="5428995" y="2622179"/>
            <a:ext cx="2104940" cy="160043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1400" b="1" dirty="0"/>
              <a:t>Public Health Surveillance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Registration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Clinical information 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Clinical Management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Laboratory</a:t>
            </a:r>
          </a:p>
          <a:p>
            <a:pPr marL="285750" indent="-285750">
              <a:buFontTx/>
              <a:buChar char="-"/>
            </a:pPr>
            <a:r>
              <a:rPr lang="en-GB" sz="1400" b="1" dirty="0">
                <a:solidFill>
                  <a:srgbClr val="FF0000"/>
                </a:solidFill>
              </a:rPr>
              <a:t>Immunization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Etc.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AE44ED-CB42-F6C3-6BC9-FBE537374C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969" b="15802"/>
          <a:stretch/>
        </p:blipFill>
        <p:spPr>
          <a:xfrm flipH="1">
            <a:off x="5811981" y="1603698"/>
            <a:ext cx="1073793" cy="101550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7E53266-62BA-D4E4-C106-1E5605FCDA03}"/>
              </a:ext>
            </a:extLst>
          </p:cNvPr>
          <p:cNvSpPr/>
          <p:nvPr/>
        </p:nvSpPr>
        <p:spPr>
          <a:xfrm>
            <a:off x="293148" y="5988125"/>
            <a:ext cx="2815385" cy="858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58F2847-41BF-1C2E-C994-7B443AA83BD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1037" t="-14207" r="1037" b="14207"/>
          <a:stretch/>
        </p:blipFill>
        <p:spPr>
          <a:xfrm>
            <a:off x="1638187" y="1387307"/>
            <a:ext cx="522740" cy="52274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A809CF3-D01C-E222-A62C-066D2C3BF21A}"/>
              </a:ext>
            </a:extLst>
          </p:cNvPr>
          <p:cNvSpPr txBox="1"/>
          <p:nvPr/>
        </p:nvSpPr>
        <p:spPr>
          <a:xfrm>
            <a:off x="2212416" y="1459306"/>
            <a:ext cx="118994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Immunization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CE0755-5438-B513-F3BD-117E3A8EC85F}"/>
              </a:ext>
            </a:extLst>
          </p:cNvPr>
          <p:cNvSpPr txBox="1"/>
          <p:nvPr/>
        </p:nvSpPr>
        <p:spPr>
          <a:xfrm>
            <a:off x="2192242" y="1818196"/>
            <a:ext cx="203530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/>
              <a:t>Immunization registry</a:t>
            </a:r>
          </a:p>
        </p:txBody>
      </p:sp>
      <p:cxnSp>
        <p:nvCxnSpPr>
          <p:cNvPr id="37" name="Curved Connector 14">
            <a:extLst>
              <a:ext uri="{FF2B5EF4-FFF2-40B4-BE49-F238E27FC236}">
                <a16:creationId xmlns:a16="http://schemas.microsoft.com/office/drawing/2014/main" id="{F2E2AD5E-7343-B383-A720-6EBE3AD21BE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265710" y="2086059"/>
            <a:ext cx="845469" cy="694379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345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D6515-7218-F273-A58B-AEFA724F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Source Sans Pro" panose="020B0503030403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CFC223-A14B-561E-B14C-B2362CDAA8D5}"/>
              </a:ext>
            </a:extLst>
          </p:cNvPr>
          <p:cNvSpPr txBox="1">
            <a:spLocks/>
          </p:cNvSpPr>
          <p:nvPr/>
        </p:nvSpPr>
        <p:spPr>
          <a:xfrm>
            <a:off x="453751" y="170994"/>
            <a:ext cx="11630628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Valeur ajoutée et impact sur la santé publique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8B1CB9-C6AE-7C93-5D7F-26F03A1EE2B6}"/>
              </a:ext>
            </a:extLst>
          </p:cNvPr>
          <p:cNvGrpSpPr/>
          <p:nvPr/>
        </p:nvGrpSpPr>
        <p:grpSpPr>
          <a:xfrm>
            <a:off x="384857" y="1224807"/>
            <a:ext cx="5113559" cy="4384022"/>
            <a:chOff x="321122" y="1137723"/>
            <a:chExt cx="4730712" cy="4384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0A4BEDC-3DDA-4ECA-6877-2681F9FC82CB}"/>
                </a:ext>
              </a:extLst>
            </p:cNvPr>
            <p:cNvSpPr txBox="1"/>
            <p:nvPr/>
          </p:nvSpPr>
          <p:spPr>
            <a:xfrm>
              <a:off x="1561455" y="4321416"/>
              <a:ext cx="34903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Facilitate data exchange and integration through enhanced interoperability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 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12B87E-0617-BB65-7DFB-5901560949E3}"/>
                </a:ext>
              </a:extLst>
            </p:cNvPr>
            <p:cNvGrpSpPr/>
            <p:nvPr/>
          </p:nvGrpSpPr>
          <p:grpSpPr>
            <a:xfrm>
              <a:off x="378174" y="1660727"/>
              <a:ext cx="1051277" cy="1045983"/>
              <a:chOff x="417727" y="649984"/>
              <a:chExt cx="1098000" cy="1098000"/>
            </a:xfrm>
          </p:grpSpPr>
          <p:sp>
            <p:nvSpPr>
              <p:cNvPr id="6" name="Rectangle: Diagonal Corners Rounded 5">
                <a:extLst>
                  <a:ext uri="{FF2B5EF4-FFF2-40B4-BE49-F238E27FC236}">
                    <a16:creationId xmlns:a16="http://schemas.microsoft.com/office/drawing/2014/main" id="{460BF34A-DDDF-6B79-3816-45A1511A91CC}"/>
                  </a:ext>
                </a:extLst>
              </p:cNvPr>
              <p:cNvSpPr/>
              <p:nvPr/>
            </p:nvSpPr>
            <p:spPr>
              <a:xfrm>
                <a:off x="417727" y="649984"/>
                <a:ext cx="1098000" cy="1098000"/>
              </a:xfrm>
              <a:prstGeom prst="round2DiagRect">
                <a:avLst>
                  <a:gd name="adj1" fmla="val 29727"/>
                  <a:gd name="adj2" fmla="val 0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0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Rectangle 6" descr="Check List">
                <a:extLst>
                  <a:ext uri="{FF2B5EF4-FFF2-40B4-BE49-F238E27FC236}">
                    <a16:creationId xmlns:a16="http://schemas.microsoft.com/office/drawing/2014/main" id="{D3E50F6E-957D-F672-A20B-E5CFB1F90E93}"/>
                  </a:ext>
                </a:extLst>
              </p:cNvPr>
              <p:cNvSpPr/>
              <p:nvPr/>
            </p:nvSpPr>
            <p:spPr>
              <a:xfrm>
                <a:off x="651727" y="867762"/>
                <a:ext cx="630000" cy="630000"/>
              </a:xfrm>
              <a:prstGeom prst="rect">
                <a:avLst/>
              </a:prstGeom>
              <a:blipFill>
                <a:blip r:embed="rId3">
                  <a:biLevel thresh="75000"/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</a:endParaRPr>
              </a:p>
            </p:txBody>
          </p:sp>
        </p:grp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3E19C627-8BAC-0EBE-A949-A8E38A6535D7}"/>
                </a:ext>
              </a:extLst>
            </p:cNvPr>
            <p:cNvSpPr/>
            <p:nvPr/>
          </p:nvSpPr>
          <p:spPr>
            <a:xfrm>
              <a:off x="384858" y="4321416"/>
              <a:ext cx="1000754" cy="1091702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8AB470-9FAE-4AD0-13DA-D3863439C7D9}"/>
                </a:ext>
              </a:extLst>
            </p:cNvPr>
            <p:cNvSpPr txBox="1"/>
            <p:nvPr/>
          </p:nvSpPr>
          <p:spPr>
            <a:xfrm>
              <a:off x="1561455" y="1672386"/>
              <a:ext cx="349037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Accelerate the adoption and adaptation of WHO surveillance guidelines in digital systems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339BCB-E92C-C4C2-A7B8-A7FE97FB45B7}"/>
                </a:ext>
              </a:extLst>
            </p:cNvPr>
            <p:cNvSpPr txBox="1"/>
            <p:nvPr/>
          </p:nvSpPr>
          <p:spPr>
            <a:xfrm>
              <a:off x="1521251" y="2974721"/>
              <a:ext cx="353058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Make data reporting easier, data harmonization faster, and data use better 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1FDF1A-9306-5A7C-8FE4-C2E8110B3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36389" y="4489559"/>
              <a:ext cx="643756" cy="643756"/>
            </a:xfrm>
            <a:prstGeom prst="rect">
              <a:avLst/>
            </a:prstGeom>
          </p:spPr>
        </p:pic>
        <p:sp>
          <p:nvSpPr>
            <p:cNvPr id="22" name="Rectangle: Diagonal Corners Rounded 21">
              <a:extLst>
                <a:ext uri="{FF2B5EF4-FFF2-40B4-BE49-F238E27FC236}">
                  <a16:creationId xmlns:a16="http://schemas.microsoft.com/office/drawing/2014/main" id="{149F64E6-6AB5-DE12-028B-1624BEB220A2}"/>
                </a:ext>
              </a:extLst>
            </p:cNvPr>
            <p:cNvSpPr/>
            <p:nvPr/>
          </p:nvSpPr>
          <p:spPr>
            <a:xfrm>
              <a:off x="378174" y="2991346"/>
              <a:ext cx="1007438" cy="1091702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0" descr="Statistics">
              <a:extLst>
                <a:ext uri="{FF2B5EF4-FFF2-40B4-BE49-F238E27FC236}">
                  <a16:creationId xmlns:a16="http://schemas.microsoft.com/office/drawing/2014/main" id="{545E52A1-BD65-8375-9FEE-9D5EC74C8BEE}"/>
                </a:ext>
              </a:extLst>
            </p:cNvPr>
            <p:cNvSpPr/>
            <p:nvPr/>
          </p:nvSpPr>
          <p:spPr>
            <a:xfrm>
              <a:off x="536389" y="3232086"/>
              <a:ext cx="622304" cy="682589"/>
            </a:xfrm>
            <a:prstGeom prst="rect">
              <a:avLst/>
            </a:prstGeom>
            <a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2EE800-2F29-18C4-C179-D86552DEDD86}"/>
                </a:ext>
              </a:extLst>
            </p:cNvPr>
            <p:cNvSpPr txBox="1"/>
            <p:nvPr/>
          </p:nvSpPr>
          <p:spPr>
            <a:xfrm>
              <a:off x="321122" y="1137723"/>
              <a:ext cx="440203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Surveillance SMART guidelines can: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0AD90FE-BCED-2C0F-3A71-3593FAD9488E}"/>
              </a:ext>
            </a:extLst>
          </p:cNvPr>
          <p:cNvGrpSpPr/>
          <p:nvPr/>
        </p:nvGrpSpPr>
        <p:grpSpPr>
          <a:xfrm>
            <a:off x="5561947" y="1224807"/>
            <a:ext cx="6183527" cy="4339650"/>
            <a:chOff x="6545109" y="1137723"/>
            <a:chExt cx="4900008" cy="43396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DBA6FA-D41E-CC4C-7713-5EAE653540D6}"/>
                </a:ext>
              </a:extLst>
            </p:cNvPr>
            <p:cNvSpPr txBox="1"/>
            <p:nvPr/>
          </p:nvSpPr>
          <p:spPr>
            <a:xfrm>
              <a:off x="6759922" y="1507055"/>
              <a:ext cx="4685195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Calibri"/>
                  <a:cs typeface="Calibri"/>
                  <a:sym typeface="Calibri"/>
                </a:rPr>
                <a:t>Accelerate the transition from </a:t>
              </a:r>
              <a:r>
                <a:rPr lang="en-US" b="1" dirty="0">
                  <a:solidFill>
                    <a:srgbClr val="003399"/>
                  </a:solidFill>
                  <a:latin typeface="Source Sans Pro" panose="020B0503030403020204" pitchFamily="34" charset="0"/>
                  <a:sym typeface="Calibri"/>
                </a:rPr>
                <a:t>paper to digital systems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en-US" kern="0" dirty="0">
                <a:solidFill>
                  <a:srgbClr val="000000"/>
                </a:solidFill>
                <a:latin typeface="Source Sans Pro" panose="020B0503030403020204" pitchFamily="34" charset="0"/>
                <a:ea typeface="Calibri"/>
                <a:cs typeface="Calibri"/>
                <a:sym typeface="Calibri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Calibri"/>
                  <a:cs typeface="Calibri"/>
                  <a:sym typeface="Calibri"/>
                </a:rPr>
                <a:t>Strengthen the </a:t>
              </a:r>
              <a:r>
                <a:rPr lang="en-US" b="1" dirty="0">
                  <a:solidFill>
                    <a:srgbClr val="003399"/>
                  </a:solidFill>
                  <a:latin typeface="Source Sans Pro" panose="020B0503030403020204" pitchFamily="34" charset="0"/>
                  <a:sym typeface="Calibri"/>
                </a:rPr>
                <a:t>quality, reporting and use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Calibri"/>
                  <a:cs typeface="Calibri"/>
                  <a:sym typeface="Calibri"/>
                </a:rPr>
                <a:t>of surveillance data, leading to </a:t>
              </a:r>
              <a:r>
                <a:rPr lang="en-US" b="1" dirty="0">
                  <a:solidFill>
                    <a:srgbClr val="003399"/>
                  </a:solidFill>
                  <a:latin typeface="Source Sans Pro" panose="020B0503030403020204" pitchFamily="34" charset="0"/>
                  <a:sym typeface="Calibri"/>
                </a:rPr>
                <a:t>better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5B2C86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ource Sans Pro" panose="020B0503030403020204" pitchFamily="34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b="1" dirty="0">
                  <a:solidFill>
                    <a:srgbClr val="003399"/>
                  </a:solidFill>
                  <a:latin typeface="Source Sans Pro" panose="020B0503030403020204" pitchFamily="34" charset="0"/>
                  <a:sym typeface="Calibri"/>
                </a:rPr>
                <a:t>informed decision making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Calibri"/>
                <a:cs typeface="Calibri"/>
                <a:sym typeface="Calibri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Better understand and visualize outbreak dynamics, leading to </a:t>
              </a:r>
              <a:r>
                <a:rPr lang="en-US" b="1" dirty="0">
                  <a:solidFill>
                    <a:srgbClr val="003399"/>
                  </a:solidFill>
                  <a:latin typeface="Source Sans Pro" panose="020B0503030403020204" pitchFamily="34" charset="0"/>
                </a:rPr>
                <a:t>faster detection and response to outbreaks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b="1" dirty="0">
                  <a:solidFill>
                    <a:srgbClr val="003399"/>
                  </a:solidFill>
                  <a:latin typeface="Source Sans Pro" panose="020B0503030403020204" pitchFamily="34" charset="0"/>
                </a:rPr>
                <a:t>Strengthen cross-border coordination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through comparable data on health threats.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Calibri"/>
                <a:cs typeface="Calibri"/>
                <a:sym typeface="Calibri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b="1" dirty="0">
                  <a:solidFill>
                    <a:srgbClr val="003399"/>
                  </a:solidFill>
                  <a:latin typeface="Source Sans Pro" panose="020B0503030403020204" pitchFamily="34" charset="0"/>
                  <a:sym typeface="Calibri"/>
                </a:rPr>
                <a:t>Reduce cost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Calibri"/>
                  <a:cs typeface="Calibri"/>
                  <a:sym typeface="Calibri"/>
                </a:rPr>
                <a:t>associated with data integration and software development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cs typeface="Arial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720D3B5-12F4-E8D0-ACAF-BCB98833F101}"/>
                </a:ext>
              </a:extLst>
            </p:cNvPr>
            <p:cNvSpPr txBox="1"/>
            <p:nvPr/>
          </p:nvSpPr>
          <p:spPr>
            <a:xfrm>
              <a:off x="6545109" y="1137723"/>
              <a:ext cx="440203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This will help countries: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5698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0DEFD-3418-44EE-8807-230EC3574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6" y="74691"/>
            <a:ext cx="11277600" cy="1004888"/>
          </a:xfrm>
        </p:spPr>
        <p:txBody>
          <a:bodyPr>
            <a:normAutofit/>
          </a:bodyPr>
          <a:lstStyle/>
          <a:p>
            <a:r>
              <a:rPr lang="fr-FR" dirty="0"/>
              <a:t>Scénarios d'utilisation pour la mise en œuvre dans les pays</a:t>
            </a:r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29C55-B254-49A8-A9CB-28153C2E2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A1528A-D74E-4709-8E59-BB1EF9FA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1057CC7-8F82-4296-8F26-10586E0210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524671"/>
              </p:ext>
            </p:extLst>
          </p:nvPr>
        </p:nvGraphicFramePr>
        <p:xfrm>
          <a:off x="748146" y="956995"/>
          <a:ext cx="10732654" cy="4408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Arrow: Right 11">
            <a:extLst>
              <a:ext uri="{FF2B5EF4-FFF2-40B4-BE49-F238E27FC236}">
                <a16:creationId xmlns:a16="http://schemas.microsoft.com/office/drawing/2014/main" id="{69EF8FEB-0B06-454D-99CA-A12311AF6F11}"/>
              </a:ext>
            </a:extLst>
          </p:cNvPr>
          <p:cNvSpPr/>
          <p:nvPr/>
        </p:nvSpPr>
        <p:spPr>
          <a:xfrm>
            <a:off x="6077528" y="1390755"/>
            <a:ext cx="661181" cy="422031"/>
          </a:xfrm>
          <a:prstGeom prst="rightArrow">
            <a:avLst/>
          </a:prstGeom>
          <a:solidFill>
            <a:srgbClr val="CCEBF8">
              <a:lumMod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6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00741BE-F17C-4475-B779-828AF7E19EAD}"/>
              </a:ext>
            </a:extLst>
          </p:cNvPr>
          <p:cNvSpPr/>
          <p:nvPr/>
        </p:nvSpPr>
        <p:spPr>
          <a:xfrm>
            <a:off x="6077527" y="3013082"/>
            <a:ext cx="661181" cy="422031"/>
          </a:xfrm>
          <a:prstGeom prst="rightArrow">
            <a:avLst/>
          </a:prstGeom>
          <a:solidFill>
            <a:srgbClr val="CCEBF8">
              <a:lumMod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6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1D5C060-A66D-4582-8DED-176D9D3E576A}"/>
              </a:ext>
            </a:extLst>
          </p:cNvPr>
          <p:cNvSpPr/>
          <p:nvPr/>
        </p:nvSpPr>
        <p:spPr>
          <a:xfrm>
            <a:off x="6077527" y="4564576"/>
            <a:ext cx="661181" cy="422031"/>
          </a:xfrm>
          <a:prstGeom prst="rightArrow">
            <a:avLst/>
          </a:prstGeom>
          <a:solidFill>
            <a:srgbClr val="CCEBF8">
              <a:lumMod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6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33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09E29-C6AB-FB1A-4660-CCD8509D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80" y="100895"/>
            <a:ext cx="11451272" cy="1004888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z="2200" b="0" i="0" kern="1200" dirty="0">
                <a:latin typeface="+mn-lt"/>
                <a:ea typeface="+mj-ea"/>
                <a:cs typeface="+mj-cs"/>
              </a:rPr>
              <a:t>Interoperability hackathon for digital health transformation in the African Region – October 2023</a:t>
            </a:r>
          </a:p>
        </p:txBody>
      </p:sp>
      <p:sp>
        <p:nvSpPr>
          <p:cNvPr id="6" name="Google Shape;334;g28b81e09fd4_0_0">
            <a:extLst>
              <a:ext uri="{FF2B5EF4-FFF2-40B4-BE49-F238E27FC236}">
                <a16:creationId xmlns:a16="http://schemas.microsoft.com/office/drawing/2014/main" id="{F815E9CD-22CD-F79B-7628-C30E22639C16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449480" y="2780162"/>
            <a:ext cx="5486398" cy="3192170"/>
          </a:xfrm>
        </p:spPr>
        <p:txBody>
          <a:bodyPr spcFirstLastPara="1" vert="horz" lIns="0" tIns="0" rIns="0" bIns="0" rtlCol="0" anchorCtr="0">
            <a:normAutofit/>
          </a:bodyPr>
          <a:lstStyle/>
          <a:p>
            <a:pPr marL="342900" marR="0" lvl="0" fontAlgn="base"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effectLst/>
              </a:rPr>
              <a:t>WS1: Countries adapted DAKs (</a:t>
            </a:r>
            <a:r>
              <a:rPr lang="en-US" b="1" dirty="0">
                <a:effectLst/>
              </a:rPr>
              <a:t>L2</a:t>
            </a:r>
            <a:r>
              <a:rPr lang="en-US" dirty="0">
                <a:effectLst/>
              </a:rPr>
              <a:t>) for </a:t>
            </a:r>
            <a:r>
              <a:rPr lang="en-US" dirty="0"/>
              <a:t>measles surveillance and immunization to their national context, and then developed mini-FHIR implementation guides (</a:t>
            </a:r>
            <a:r>
              <a:rPr lang="en-US" b="1" dirty="0"/>
              <a:t>L3</a:t>
            </a:r>
            <a:r>
              <a:rPr lang="en-US" dirty="0"/>
              <a:t>) for those.</a:t>
            </a:r>
            <a:endParaRPr lang="en-US" dirty="0">
              <a:effectLst/>
            </a:endParaRPr>
          </a:p>
          <a:p>
            <a:pPr marL="342900" marR="0" lvl="0" fontAlgn="base"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effectLst/>
              </a:rPr>
              <a:t>WS2: Developers used the mini-FHIR IGs to create demo applications (</a:t>
            </a:r>
            <a:r>
              <a:rPr lang="en-US" b="1" dirty="0">
                <a:effectLst/>
              </a:rPr>
              <a:t>L4</a:t>
            </a:r>
            <a:r>
              <a:rPr lang="en-US" dirty="0">
                <a:effectLst/>
              </a:rPr>
              <a:t>) in just </a:t>
            </a:r>
            <a:r>
              <a:rPr lang="en-US" dirty="0"/>
              <a:t>&lt;</a:t>
            </a:r>
            <a:r>
              <a:rPr lang="en-US" dirty="0">
                <a:effectLst/>
              </a:rPr>
              <a:t>2 days.</a:t>
            </a:r>
          </a:p>
          <a:p>
            <a:pPr marL="342900" marR="0" lvl="0" fontAlgn="base"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WS3: Countries developed a roadmap to strengthen their digital health architecture to create an </a:t>
            </a:r>
            <a:r>
              <a:rPr lang="en-US" b="1" dirty="0"/>
              <a:t>enabling environment</a:t>
            </a:r>
            <a:r>
              <a:rPr lang="en-US" dirty="0"/>
              <a:t> for SMART guidelines implementation.</a:t>
            </a:r>
          </a:p>
          <a:p>
            <a:pPr marL="342900" marR="0" lvl="0" fontAlgn="base"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All: </a:t>
            </a:r>
            <a:r>
              <a:rPr lang="en-US" b="1" dirty="0"/>
              <a:t>Capacity building </a:t>
            </a:r>
            <a:r>
              <a:rPr lang="en-US" dirty="0"/>
              <a:t>and creation of a </a:t>
            </a:r>
            <a:r>
              <a:rPr lang="en-US" b="1" dirty="0"/>
              <a:t>community of practice </a:t>
            </a:r>
            <a:r>
              <a:rPr lang="en-US" dirty="0"/>
              <a:t>around SMART guidelines development and implementation.</a:t>
            </a:r>
          </a:p>
        </p:txBody>
      </p:sp>
      <p:pic>
        <p:nvPicPr>
          <p:cNvPr id="2050" name="Picture 2" descr="No alternative text description for this image">
            <a:extLst>
              <a:ext uri="{FF2B5EF4-FFF2-40B4-BE49-F238E27FC236}">
                <a16:creationId xmlns:a16="http://schemas.microsoft.com/office/drawing/2014/main" id="{40959EF5-9006-257F-07DA-3A7820B32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2"/>
          <a:stretch/>
        </p:blipFill>
        <p:spPr bwMode="auto">
          <a:xfrm>
            <a:off x="6240686" y="2780162"/>
            <a:ext cx="5486400" cy="319217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55" name="Footer Placeholder 4">
            <a:extLst>
              <a:ext uri="{FF2B5EF4-FFF2-40B4-BE49-F238E27FC236}">
                <a16:creationId xmlns:a16="http://schemas.microsoft.com/office/drawing/2014/main" id="{31779FEF-A6D7-DCA4-A5DA-04B03C65C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B8BF8-271F-4267-AB4F-320EBA7CD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 vert="horz" lIns="0" tIns="0" rIns="0" bIns="0" rtlCol="0" anchor="t" anchorCtr="0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057" name="Text Placeholder 6">
            <a:extLst>
              <a:ext uri="{FF2B5EF4-FFF2-40B4-BE49-F238E27FC236}">
                <a16:creationId xmlns:a16="http://schemas.microsoft.com/office/drawing/2014/main" id="{E60F110F-844E-A4B5-AB93-1CCACB0ACD2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64915" y="2135410"/>
            <a:ext cx="5486399" cy="550839"/>
          </a:xfrm>
        </p:spPr>
        <p:txBody>
          <a:bodyPr/>
          <a:lstStyle/>
          <a:p>
            <a:r>
              <a:rPr lang="en-US" dirty="0">
                <a:effectLst/>
              </a:rPr>
              <a:t>Key activities and output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49DB96-48AF-1765-9259-DF50C8225634}"/>
              </a:ext>
            </a:extLst>
          </p:cNvPr>
          <p:cNvSpPr txBox="1"/>
          <p:nvPr/>
        </p:nvSpPr>
        <p:spPr>
          <a:xfrm>
            <a:off x="6240687" y="2091211"/>
            <a:ext cx="5494112" cy="55083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spcBef>
                <a:spcPts val="1000"/>
              </a:spcBef>
            </a:pPr>
            <a:r>
              <a:rPr lang="en-US" b="1" i="0" kern="1200" dirty="0">
                <a:solidFill>
                  <a:srgbClr val="00205C"/>
                </a:solidFill>
                <a:effectLst/>
                <a:latin typeface="+mn-lt"/>
                <a:ea typeface="+mn-ea"/>
                <a:cs typeface="+mn-cs"/>
              </a:rPr>
              <a:t>Africa region member states: Kenya, Rwanda, Uganda, Tanzania</a:t>
            </a:r>
            <a:r>
              <a:rPr lang="en-US" b="1" i="0" kern="1200" dirty="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b="1" i="0" kern="1200" dirty="0">
                <a:solidFill>
                  <a:srgbClr val="00205C"/>
                </a:solidFill>
                <a:effectLst/>
                <a:latin typeface="+mn-lt"/>
                <a:ea typeface="+mn-ea"/>
                <a:cs typeface="+mn-cs"/>
              </a:rPr>
              <a:t> Zambia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D60EE7-027C-5F56-318F-5DDD0EDDDC0D}"/>
              </a:ext>
            </a:extLst>
          </p:cNvPr>
          <p:cNvSpPr txBox="1"/>
          <p:nvPr/>
        </p:nvSpPr>
        <p:spPr>
          <a:xfrm>
            <a:off x="1884452" y="1105783"/>
            <a:ext cx="8006679" cy="369332"/>
          </a:xfrm>
          <a:prstGeom prst="rect">
            <a:avLst/>
          </a:prstGeom>
          <a:solidFill>
            <a:srgbClr val="C9DDF3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Training and piloting of measles surveillance SMART guidelines in the African Region </a:t>
            </a:r>
          </a:p>
        </p:txBody>
      </p:sp>
    </p:spTree>
    <p:extLst>
      <p:ext uri="{BB962C8B-B14F-4D97-AF65-F5344CB8AC3E}">
        <p14:creationId xmlns:p14="http://schemas.microsoft.com/office/powerpoint/2010/main" val="2295631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601E73-4A92-A8AC-3180-523920524D05}"/>
              </a:ext>
            </a:extLst>
          </p:cNvPr>
          <p:cNvSpPr/>
          <p:nvPr/>
        </p:nvSpPr>
        <p:spPr>
          <a:xfrm>
            <a:off x="196695" y="5866557"/>
            <a:ext cx="2226199" cy="88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EE0EFE-085E-1760-53EA-C793427CDE3B}"/>
              </a:ext>
            </a:extLst>
          </p:cNvPr>
          <p:cNvSpPr txBox="1"/>
          <p:nvPr/>
        </p:nvSpPr>
        <p:spPr>
          <a:xfrm>
            <a:off x="325648" y="1109541"/>
            <a:ext cx="2609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99"/>
                </a:solidFill>
                <a:latin typeface="Source Sans Pro" panose="020B0503030403020204" pitchFamily="34" charset="0"/>
              </a:rPr>
              <a:t>Co-create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99"/>
                </a:solidFill>
                <a:latin typeface="Source Sans Pro" panose="020B0503030403020204" pitchFamily="34" charset="0"/>
              </a:rPr>
              <a:t>Implement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99"/>
                </a:solidFill>
                <a:latin typeface="Source Sans Pro" panose="020B0503030403020204" pitchFamily="34" charset="0"/>
              </a:rPr>
              <a:t>Invest</a:t>
            </a:r>
            <a:endParaRPr lang="en-US" dirty="0">
              <a:solidFill>
                <a:srgbClr val="000099"/>
              </a:solidFill>
              <a:latin typeface="Source Sans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99"/>
                </a:solidFill>
                <a:latin typeface="Source Sans Pro" panose="020B0503030403020204" pitchFamily="34" charset="0"/>
              </a:rPr>
              <a:t>Advocate</a:t>
            </a:r>
            <a:endParaRPr lang="en-US" dirty="0">
              <a:solidFill>
                <a:srgbClr val="000099"/>
              </a:solidFill>
              <a:latin typeface="Source Sans Pro" panose="020B05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24F58-789C-F4E7-559A-13C0ED6F0628}"/>
              </a:ext>
            </a:extLst>
          </p:cNvPr>
          <p:cNvSpPr txBox="1">
            <a:spLocks/>
          </p:cNvSpPr>
          <p:nvPr/>
        </p:nvSpPr>
        <p:spPr>
          <a:xfrm>
            <a:off x="457199" y="104653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Source Sans Pro" panose="020B0503030403020204" pitchFamily="34" charset="0"/>
              </a:rPr>
              <a:t>Une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Source Sans Pro" panose="020B0503030403020204" pitchFamily="34" charset="0"/>
              </a:rPr>
              <a:t>approche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Source Sans Pro" panose="020B0503030403020204" pitchFamily="34" charset="0"/>
              </a:rPr>
              <a:t> collaborative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9E37E1-4D80-28C8-BCD4-43867548C293}"/>
              </a:ext>
            </a:extLst>
          </p:cNvPr>
          <p:cNvGrpSpPr/>
          <p:nvPr/>
        </p:nvGrpSpPr>
        <p:grpSpPr>
          <a:xfrm>
            <a:off x="1645260" y="490518"/>
            <a:ext cx="10355284" cy="6258296"/>
            <a:chOff x="1943649" y="1109541"/>
            <a:chExt cx="9922701" cy="54861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8B31ED-A000-461B-BBA4-5E76EE75A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3649" y="1109541"/>
              <a:ext cx="9922701" cy="5486169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687952-8B83-91CC-50F3-F8948EF2908F}"/>
                </a:ext>
              </a:extLst>
            </p:cNvPr>
            <p:cNvCxnSpPr/>
            <p:nvPr/>
          </p:nvCxnSpPr>
          <p:spPr>
            <a:xfrm flipV="1">
              <a:off x="5076092" y="3798277"/>
              <a:ext cx="0" cy="43375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09E8D2-79E7-E1A5-0EF6-CC091E2A2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0718" b="31265"/>
            <a:stretch/>
          </p:blipFill>
          <p:spPr>
            <a:xfrm>
              <a:off x="4759570" y="3677945"/>
              <a:ext cx="686558" cy="261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9687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17F6A-ED8F-ADB7-5EDC-F13DD00D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9134"/>
            <a:ext cx="11277600" cy="1004888"/>
          </a:xfrm>
        </p:spPr>
        <p:txBody>
          <a:bodyPr>
            <a:normAutofit/>
          </a:bodyPr>
          <a:lstStyle/>
          <a:p>
            <a:r>
              <a:rPr lang="en-GB" dirty="0">
                <a:latin typeface="Source Sans Pro" panose="020B0503030403020204" pitchFamily="34" charset="0"/>
              </a:rPr>
              <a:t>Plan </a:t>
            </a:r>
            <a:r>
              <a:rPr lang="en-GB" dirty="0" err="1">
                <a:latin typeface="Source Sans Pro" panose="020B0503030403020204" pitchFamily="34" charset="0"/>
              </a:rPr>
              <a:t>d’action</a:t>
            </a: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2F90B-AB01-3C70-2081-3B2B83DA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Source Sans Pro" panose="020B0503030403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359A49-C91D-4C21-2B02-1325F7B57861}"/>
              </a:ext>
            </a:extLst>
          </p:cNvPr>
          <p:cNvSpPr txBox="1"/>
          <p:nvPr/>
        </p:nvSpPr>
        <p:spPr>
          <a:xfrm>
            <a:off x="6993682" y="2828290"/>
            <a:ext cx="2018486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</a:rPr>
              <a:t>Workshop and/or </a:t>
            </a:r>
            <a:r>
              <a:rPr lang="en-US" sz="1600" err="1">
                <a:latin typeface="Source Sans Pro" panose="020B0503030403020204" pitchFamily="34" charset="0"/>
              </a:rPr>
              <a:t>Connecthatons</a:t>
            </a:r>
            <a:endParaRPr lang="en-US" sz="1600">
              <a:latin typeface="Source Sans Pro" panose="020B0503030403020204" pitchFamily="34" charset="0"/>
            </a:endParaRP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</a:rPr>
              <a:t>Implementation research 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</a:rPr>
              <a:t>M&amp;E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</a:rPr>
              <a:t>Case studies</a:t>
            </a:r>
          </a:p>
          <a:p>
            <a:pPr>
              <a:spcAft>
                <a:spcPts val="600"/>
              </a:spcAft>
            </a:pPr>
            <a:endParaRPr lang="en-US" sz="1600">
              <a:latin typeface="Source Sans Pro" panose="020B0503030403020204" pitchFamily="34" charset="0"/>
            </a:endParaRPr>
          </a:p>
          <a:p>
            <a:pPr>
              <a:spcAft>
                <a:spcPts val="600"/>
              </a:spcAft>
            </a:pPr>
            <a:endParaRPr lang="en-US" sz="1600">
              <a:latin typeface="Source Sans Pro" panose="020B05030304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4400CC-96C5-9989-021C-C86A3346E1B9}"/>
              </a:ext>
            </a:extLst>
          </p:cNvPr>
          <p:cNvSpPr txBox="1"/>
          <p:nvPr/>
        </p:nvSpPr>
        <p:spPr>
          <a:xfrm>
            <a:off x="4740365" y="2791808"/>
            <a:ext cx="2018486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</a:rPr>
              <a:t>5 prioritized diseases: cholera, yellow fever, meningitis, measles, COVID-19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</a:rPr>
              <a:t>Using SMART guidelines approach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AC740B-475E-2FA4-0ABF-37E9B5CC6BA4}"/>
              </a:ext>
            </a:extLst>
          </p:cNvPr>
          <p:cNvSpPr txBox="1"/>
          <p:nvPr/>
        </p:nvSpPr>
        <p:spPr>
          <a:xfrm>
            <a:off x="508497" y="2828290"/>
            <a:ext cx="2090285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</a:rPr>
              <a:t>Stakeholder mapping and engagement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</a:rPr>
              <a:t>Change management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Source Sans Pro" panose="020B0503030403020204" pitchFamily="34" charset="0"/>
              </a:rPr>
              <a:t>Communication</a:t>
            </a:r>
          </a:p>
          <a:p>
            <a:pPr>
              <a:spcAft>
                <a:spcPts val="600"/>
              </a:spcAft>
            </a:pPr>
            <a:endParaRPr lang="en-US" sz="1600" dirty="0">
              <a:latin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A702DE-180E-705F-D1C6-B8AE92008CC7}"/>
              </a:ext>
            </a:extLst>
          </p:cNvPr>
          <p:cNvSpPr txBox="1"/>
          <p:nvPr/>
        </p:nvSpPr>
        <p:spPr>
          <a:xfrm>
            <a:off x="2598783" y="2793650"/>
            <a:ext cx="201848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</a:rPr>
              <a:t>Existing initiatives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</a:rPr>
              <a:t>Country case studies (gaps &amp; challenges)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latin typeface="Source Sans Pro" panose="020B0503030403020204" pitchFamily="34" charset="0"/>
            </a:endParaRPr>
          </a:p>
        </p:txBody>
      </p:sp>
      <p:graphicFrame>
        <p:nvGraphicFramePr>
          <p:cNvPr id="33" name="Diagram 32">
            <a:extLst>
              <a:ext uri="{FF2B5EF4-FFF2-40B4-BE49-F238E27FC236}">
                <a16:creationId xmlns:a16="http://schemas.microsoft.com/office/drawing/2014/main" id="{296AADCF-A738-D238-CADD-F8E4DE0533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2677948"/>
              </p:ext>
            </p:extLst>
          </p:nvPr>
        </p:nvGraphicFramePr>
        <p:xfrm>
          <a:off x="457199" y="1284022"/>
          <a:ext cx="10897565" cy="1738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ABD8774A-12B6-8617-6AE6-8E7FED1AD9C9}"/>
              </a:ext>
            </a:extLst>
          </p:cNvPr>
          <p:cNvSpPr txBox="1"/>
          <p:nvPr/>
        </p:nvSpPr>
        <p:spPr>
          <a:xfrm>
            <a:off x="9110766" y="2832101"/>
            <a:ext cx="201848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</a:rPr>
              <a:t>Lessons learned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</a:rPr>
              <a:t>Investment case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</a:rPr>
              <a:t>Scale-up</a:t>
            </a:r>
          </a:p>
        </p:txBody>
      </p:sp>
    </p:spTree>
    <p:extLst>
      <p:ext uri="{BB962C8B-B14F-4D97-AF65-F5344CB8AC3E}">
        <p14:creationId xmlns:p14="http://schemas.microsoft.com/office/powerpoint/2010/main" val="802352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45DE52B-8AE2-9C53-CBC9-5C42D14F1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515" y="569383"/>
            <a:ext cx="3511310" cy="2453253"/>
          </a:xfrm>
          <a:prstGeom prst="rect">
            <a:avLst/>
          </a:prstGeom>
        </p:spPr>
      </p:pic>
      <p:pic>
        <p:nvPicPr>
          <p:cNvPr id="29" name="Picture 28" descr="A group of people standing in front of a poster&#10;&#10;Description automatically generated">
            <a:extLst>
              <a:ext uri="{FF2B5EF4-FFF2-40B4-BE49-F238E27FC236}">
                <a16:creationId xmlns:a16="http://schemas.microsoft.com/office/drawing/2014/main" id="{2F3088E4-2494-CA7E-FF5E-C37B5FC13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441" y="944832"/>
            <a:ext cx="2455109" cy="17339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A98495-1418-C183-256D-3E10A3364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820" y="584227"/>
            <a:ext cx="1898399" cy="2455107"/>
          </a:xfrm>
          <a:prstGeom prst="rect">
            <a:avLst/>
          </a:prstGeom>
        </p:spPr>
      </p:pic>
      <p:sp>
        <p:nvSpPr>
          <p:cNvPr id="31" name="Title 5">
            <a:extLst>
              <a:ext uri="{FF2B5EF4-FFF2-40B4-BE49-F238E27FC236}">
                <a16:creationId xmlns:a16="http://schemas.microsoft.com/office/drawing/2014/main" id="{43E42525-C626-BB25-EE67-0B71EE8A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4" y="81783"/>
            <a:ext cx="11277600" cy="1004888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25000"/>
                    <a:lumOff val="75000"/>
                  </a:schemeClr>
                </a:solidFill>
              </a:rPr>
              <a:t>Thank you</a:t>
            </a:r>
            <a:endParaRPr lang="en-GB" sz="1800" dirty="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43354-E389-DA2D-5108-27C65E8FDC08}"/>
              </a:ext>
            </a:extLst>
          </p:cNvPr>
          <p:cNvSpPr txBox="1"/>
          <p:nvPr/>
        </p:nvSpPr>
        <p:spPr>
          <a:xfrm>
            <a:off x="519570" y="3429000"/>
            <a:ext cx="8413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Source Sans Pro" panose="020B0503030403020204" pitchFamily="34" charset="0"/>
              </a:rPr>
              <a:t>For further information, please contact:</a:t>
            </a:r>
          </a:p>
          <a:p>
            <a:pPr marL="285750" indent="-285750">
              <a:buFontTx/>
              <a:buChar char="-"/>
            </a:pPr>
            <a:r>
              <a:rPr lang="en-US" i="1" dirty="0">
                <a:solidFill>
                  <a:schemeClr val="bg1"/>
                </a:solidFill>
                <a:latin typeface="Source Sans Pro" panose="020B0503030403020204" pitchFamily="34" charset="0"/>
              </a:rPr>
              <a:t>Patricia </a:t>
            </a:r>
            <a:r>
              <a:rPr lang="en-US" i="1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Ndumbi</a:t>
            </a:r>
            <a:r>
              <a:rPr lang="en-US" i="1" dirty="0">
                <a:solidFill>
                  <a:schemeClr val="bg1"/>
                </a:solidFill>
                <a:latin typeface="Source Sans Pro" panose="020B0503030403020204" pitchFamily="34" charset="0"/>
              </a:rPr>
              <a:t> (</a:t>
            </a:r>
            <a:r>
              <a:rPr lang="en-US" i="1" dirty="0">
                <a:latin typeface="Source Sans Pro" panose="020B0503030403020204" pitchFamily="34" charset="0"/>
                <a:hlinkClick r:id="rId6"/>
              </a:rPr>
              <a:t>ndumbip@who.int</a:t>
            </a:r>
            <a:r>
              <a:rPr lang="en-US" i="1" dirty="0">
                <a:solidFill>
                  <a:schemeClr val="bg1"/>
                </a:solidFill>
                <a:latin typeface="Source Sans Pro" panose="020B0503030403020204" pitchFamily="34" charset="0"/>
              </a:rPr>
              <a:t>) – Project Lead</a:t>
            </a:r>
          </a:p>
          <a:p>
            <a:pPr marL="285750" indent="-285750">
              <a:buFontTx/>
              <a:buChar char="-"/>
            </a:pPr>
            <a:r>
              <a:rPr lang="en-US" i="1" dirty="0" err="1">
                <a:solidFill>
                  <a:schemeClr val="bg1"/>
                </a:solidFill>
                <a:latin typeface="Source Sans Pro" panose="020B0503030403020204" pitchFamily="34" charset="0"/>
              </a:rPr>
              <a:t>Schenckel</a:t>
            </a:r>
            <a:r>
              <a:rPr lang="en-US" i="1" dirty="0">
                <a:solidFill>
                  <a:schemeClr val="bg1"/>
                </a:solidFill>
                <a:latin typeface="Source Sans Pro" panose="020B0503030403020204" pitchFamily="34" charset="0"/>
              </a:rPr>
              <a:t> Karl (</a:t>
            </a:r>
            <a:r>
              <a:rPr lang="en-US" i="1" dirty="0">
                <a:latin typeface="Source Sans Pro" panose="020B0503030403020204" pitchFamily="34" charset="0"/>
                <a:hlinkClick r:id="rId7"/>
              </a:rPr>
              <a:t>schenkelk@who.int</a:t>
            </a:r>
            <a:r>
              <a:rPr lang="en-US" i="1" dirty="0">
                <a:solidFill>
                  <a:schemeClr val="bg1"/>
                </a:solidFill>
                <a:latin typeface="Source Sans Pro" panose="020B0503030403020204" pitchFamily="34" charset="0"/>
              </a:rPr>
              <a:t>) – Unit head Strategy and Guidelines</a:t>
            </a:r>
          </a:p>
          <a:p>
            <a:pPr marL="285750" indent="-285750">
              <a:buFontTx/>
              <a:buChar char="-"/>
            </a:pPr>
            <a:r>
              <a:rPr lang="en-US" i="1" dirty="0">
                <a:solidFill>
                  <a:schemeClr val="bg1"/>
                </a:solidFill>
                <a:latin typeface="Source Sans Pro" panose="020B0503030403020204" pitchFamily="34" charset="0"/>
              </a:rPr>
              <a:t>Gérard Krause (</a:t>
            </a:r>
            <a:r>
              <a:rPr lang="en-US" i="1" dirty="0">
                <a:solidFill>
                  <a:schemeClr val="bg1"/>
                </a:solidFill>
                <a:latin typeface="Source Sans Pro" panose="020B0503030403020204" pitchFamily="34" charset="0"/>
                <a:hlinkClick r:id="rId8"/>
              </a:rPr>
              <a:t>krauseg@who.int</a:t>
            </a:r>
            <a:r>
              <a:rPr lang="en-US" i="1" dirty="0">
                <a:solidFill>
                  <a:schemeClr val="bg1"/>
                </a:solidFill>
                <a:latin typeface="Source Sans Pro" panose="020B0503030403020204" pitchFamily="34" charset="0"/>
              </a:rPr>
              <a:t>) – Director Surveillance Systems</a:t>
            </a:r>
          </a:p>
        </p:txBody>
      </p:sp>
      <p:pic>
        <p:nvPicPr>
          <p:cNvPr id="4" name="Picture 2" descr="No alternative text description for this image">
            <a:extLst>
              <a:ext uri="{FF2B5EF4-FFF2-40B4-BE49-F238E27FC236}">
                <a16:creationId xmlns:a16="http://schemas.microsoft.com/office/drawing/2014/main" id="{FD546B2F-D83A-1D54-1A98-98ADEFF45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2"/>
          <a:stretch/>
        </p:blipFill>
        <p:spPr bwMode="auto">
          <a:xfrm>
            <a:off x="4726379" y="569383"/>
            <a:ext cx="3612262" cy="246995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853495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B14FE-3170-4342-9F5B-1D8422641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665601"/>
            <a:ext cx="380035" cy="3206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0A5741EA-693F-8E74-96EC-0A9DEAADE58C}"/>
              </a:ext>
            </a:extLst>
          </p:cNvPr>
          <p:cNvSpPr/>
          <p:nvPr/>
        </p:nvSpPr>
        <p:spPr>
          <a:xfrm>
            <a:off x="158159" y="5909994"/>
            <a:ext cx="3382768" cy="672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E9F03-C29E-A74E-827F-A9764E6B7C2C}"/>
              </a:ext>
            </a:extLst>
          </p:cNvPr>
          <p:cNvSpPr txBox="1"/>
          <p:nvPr/>
        </p:nvSpPr>
        <p:spPr>
          <a:xfrm>
            <a:off x="257175" y="138000"/>
            <a:ext cx="105215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00205C"/>
                </a:solidFill>
                <a:latin typeface="Source Sans Pro" panose="020B0503030403020204" pitchFamily="34" charset="0"/>
                <a:ea typeface="+mj-ea"/>
                <a:cs typeface="Leelawadee"/>
              </a:rPr>
              <a:t>Leçons tirées des épidémies passées</a:t>
            </a:r>
            <a:endParaRPr lang="en-US" sz="3200" dirty="0">
              <a:solidFill>
                <a:srgbClr val="00205C"/>
              </a:solidFill>
              <a:latin typeface="Source Sans Pro" panose="020B0503030403020204" pitchFamily="34" charset="0"/>
              <a:ea typeface="+mj-ea"/>
              <a:cs typeface="Leelawade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CD6BBF-5024-CF07-A6A9-8B806799C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30" y="1271171"/>
            <a:ext cx="3037008" cy="395576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31E8215-A571-C69A-ECC3-78A6B684C3B7}"/>
              </a:ext>
            </a:extLst>
          </p:cNvPr>
          <p:cNvSpPr txBox="1">
            <a:spLocks/>
          </p:cNvSpPr>
          <p:nvPr/>
        </p:nvSpPr>
        <p:spPr>
          <a:xfrm>
            <a:off x="506476" y="-348231"/>
            <a:ext cx="109728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77D876-D912-E61B-3D8C-E93E99D66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268" y="2875005"/>
            <a:ext cx="2973252" cy="3684024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4F2B474-8EF1-BF85-F7A1-0B854454D6DA}"/>
              </a:ext>
            </a:extLst>
          </p:cNvPr>
          <p:cNvGrpSpPr/>
          <p:nvPr/>
        </p:nvGrpSpPr>
        <p:grpSpPr>
          <a:xfrm>
            <a:off x="6809454" y="893464"/>
            <a:ext cx="5811282" cy="4711179"/>
            <a:chOff x="6019800" y="1461021"/>
            <a:chExt cx="5811282" cy="4711179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290858DB-61F4-6136-C4C0-8CEDB8C01255}"/>
                </a:ext>
              </a:extLst>
            </p:cNvPr>
            <p:cNvGrpSpPr/>
            <p:nvPr/>
          </p:nvGrpSpPr>
          <p:grpSpPr>
            <a:xfrm>
              <a:off x="6265045" y="1672193"/>
              <a:ext cx="5566037" cy="4500007"/>
              <a:chOff x="6323136" y="999432"/>
              <a:chExt cx="5566037" cy="4500007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85B6A8C9-9B2F-065E-C221-F312CFFB2E8E}"/>
                  </a:ext>
                </a:extLst>
              </p:cNvPr>
              <p:cNvGrpSpPr/>
              <p:nvPr/>
            </p:nvGrpSpPr>
            <p:grpSpPr>
              <a:xfrm>
                <a:off x="6335876" y="1828612"/>
                <a:ext cx="5018888" cy="3670827"/>
                <a:chOff x="6931414" y="1751051"/>
                <a:chExt cx="5018888" cy="3670827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7B2DC715-EC0C-6C8B-F167-CF45F33874D9}"/>
                    </a:ext>
                  </a:extLst>
                </p:cNvPr>
                <p:cNvGrpSpPr/>
                <p:nvPr/>
              </p:nvGrpSpPr>
              <p:grpSpPr>
                <a:xfrm>
                  <a:off x="7796220" y="1751051"/>
                  <a:ext cx="4154082" cy="3670827"/>
                  <a:chOff x="1180145" y="1607774"/>
                  <a:chExt cx="3843070" cy="3670827"/>
                </a:xfrm>
              </p:grpSpPr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85C47517-D81D-63DA-36D7-F15C89E4E8AE}"/>
                      </a:ext>
                    </a:extLst>
                  </p:cNvPr>
                  <p:cNvSpPr txBox="1"/>
                  <p:nvPr/>
                </p:nvSpPr>
                <p:spPr>
                  <a:xfrm>
                    <a:off x="1197769" y="4078272"/>
                    <a:ext cx="3490378" cy="12003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defRPr/>
                    </a:pPr>
                    <a:r>
                      <a:rPr lang="en-GB" sz="1800" dirty="0">
                        <a:solidFill>
                          <a:srgbClr val="000000"/>
                        </a:solidFill>
                        <a:latin typeface="Source Sans Pro" panose="020B0503030403020204" pitchFamily="34" charset="0"/>
                      </a:rPr>
                      <a:t>Inconsistencies in</a:t>
                    </a:r>
                    <a:r>
                      <a: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ource Sans Pro" panose="020B0503030403020204" pitchFamily="34" charset="0"/>
                      </a:rPr>
                      <a:t> digital adoption of WHO surveillance guidelines</a:t>
                    </a: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ource Sans Pro" panose="020B0503030403020204" pitchFamily="34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ource Sans Pro" panose="020B0503030403020204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D98837C5-DBBB-541E-BC77-4CE133733252}"/>
                      </a:ext>
                    </a:extLst>
                  </p:cNvPr>
                  <p:cNvSpPr txBox="1"/>
                  <p:nvPr/>
                </p:nvSpPr>
                <p:spPr>
                  <a:xfrm>
                    <a:off x="1180145" y="1607774"/>
                    <a:ext cx="3490379" cy="9233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ource Sans Pro" panose="020B0503030403020204" pitchFamily="34" charset="0"/>
                      </a:rPr>
                      <a:t>Multiple forms, formats, and systems used to collect data</a:t>
                    </a: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ource Sans Pro" panose="020B0503030403020204" pitchFamily="34" charset="0"/>
                    </a:endParaRPr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BF16E09-4D92-78C1-3C0A-64A132EEEF99}"/>
                      </a:ext>
                    </a:extLst>
                  </p:cNvPr>
                  <p:cNvSpPr txBox="1"/>
                  <p:nvPr/>
                </p:nvSpPr>
                <p:spPr>
                  <a:xfrm>
                    <a:off x="1197769" y="2750778"/>
                    <a:ext cx="3825446" cy="9233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>
                      <a:defRPr/>
                    </a:pPr>
                    <a:r>
                      <a:rPr kumimoji="0" lang="en-GB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ource Sans Pro" panose="020B0503030403020204" pitchFamily="34" charset="0"/>
                      </a:rPr>
                      <a:t>Burden and duplication of data collection efforts by health care workers</a:t>
                    </a: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ource Sans Pro" panose="020B0503030403020204" pitchFamily="34" charset="0"/>
                    </a:endParaRPr>
                  </a:p>
                </p:txBody>
              </p:sp>
            </p:grpSp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20D6C222-1A9C-CE7D-5EA2-1504063D17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8000" t="14143" r="20083" b="23034"/>
                <a:stretch/>
              </p:blipFill>
              <p:spPr>
                <a:xfrm>
                  <a:off x="6945271" y="2964487"/>
                  <a:ext cx="823264" cy="835320"/>
                </a:xfrm>
                <a:prstGeom prst="rect">
                  <a:avLst/>
                </a:prstGeom>
              </p:spPr>
            </p:pic>
            <p:pic>
              <p:nvPicPr>
                <p:cNvPr id="115" name="Picture 114">
                  <a:extLst>
                    <a:ext uri="{FF2B5EF4-FFF2-40B4-BE49-F238E27FC236}">
                      <a16:creationId xmlns:a16="http://schemas.microsoft.com/office/drawing/2014/main" id="{DC28ACD3-9C69-A4B8-F3CD-A430D992F5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3714" t="4428" r="17572" b="18857"/>
                <a:stretch/>
              </p:blipFill>
              <p:spPr>
                <a:xfrm>
                  <a:off x="6931414" y="1787700"/>
                  <a:ext cx="710433" cy="793145"/>
                </a:xfrm>
                <a:prstGeom prst="rect">
                  <a:avLst/>
                </a:prstGeom>
              </p:spPr>
            </p:pic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id="{4D438582-897A-9328-60F5-6391F586AB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8053" t="2697" r="9428" b="16000"/>
                <a:stretch/>
              </p:blipFill>
              <p:spPr>
                <a:xfrm>
                  <a:off x="6971636" y="4221549"/>
                  <a:ext cx="763724" cy="752475"/>
                </a:xfrm>
                <a:prstGeom prst="rect">
                  <a:avLst/>
                </a:prstGeom>
              </p:spPr>
            </p:pic>
          </p:grp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1ADF00F-3185-9E1C-23F4-5C623C12F66D}"/>
                  </a:ext>
                </a:extLst>
              </p:cNvPr>
              <p:cNvSpPr txBox="1"/>
              <p:nvPr/>
            </p:nvSpPr>
            <p:spPr>
              <a:xfrm>
                <a:off x="6323136" y="999432"/>
                <a:ext cx="556603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ource Sans Pro" panose="020B0503030403020204" pitchFamily="34" charset="0"/>
                  </a:rPr>
                  <a:t>Key challenges in the systematic collection, transmission and use of surveillance data: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</a:endParaRPr>
              </a:p>
            </p:txBody>
          </p:sp>
        </p:grp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98CB7D37-93B5-7CA0-FB5D-F0CDB8ABEB75}"/>
                </a:ext>
              </a:extLst>
            </p:cNvPr>
            <p:cNvSpPr/>
            <p:nvPr/>
          </p:nvSpPr>
          <p:spPr>
            <a:xfrm>
              <a:off x="6019800" y="1461021"/>
              <a:ext cx="5086350" cy="4539729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5005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5C98C0-D32E-760D-DB03-8BA1B49A36C1}"/>
              </a:ext>
            </a:extLst>
          </p:cNvPr>
          <p:cNvSpPr/>
          <p:nvPr/>
        </p:nvSpPr>
        <p:spPr>
          <a:xfrm>
            <a:off x="457199" y="5874600"/>
            <a:ext cx="2232838" cy="838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D6515-7218-F273-A58B-AEFA724F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CFC223-A14B-561E-B14C-B2362CDAA8D5}"/>
              </a:ext>
            </a:extLst>
          </p:cNvPr>
          <p:cNvSpPr txBox="1">
            <a:spLocks/>
          </p:cNvSpPr>
          <p:nvPr/>
        </p:nvSpPr>
        <p:spPr>
          <a:xfrm>
            <a:off x="457199" y="37603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Data Standards development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Guidelines assessment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619683-BC19-E3E4-5829-6DBE62B6EEF4}"/>
              </a:ext>
            </a:extLst>
          </p:cNvPr>
          <p:cNvSpPr txBox="1"/>
          <p:nvPr/>
        </p:nvSpPr>
        <p:spPr>
          <a:xfrm>
            <a:off x="2600696" y="415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F866F8-0397-7455-4686-E5431E6527F3}"/>
              </a:ext>
            </a:extLst>
          </p:cNvPr>
          <p:cNvGrpSpPr/>
          <p:nvPr/>
        </p:nvGrpSpPr>
        <p:grpSpPr>
          <a:xfrm>
            <a:off x="1083761" y="1053184"/>
            <a:ext cx="7198850" cy="4821416"/>
            <a:chOff x="1658217" y="-230053"/>
            <a:chExt cx="7198850" cy="482141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031DC77-3781-C950-73BB-DE121E08E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746" b="58433"/>
            <a:stretch/>
          </p:blipFill>
          <p:spPr>
            <a:xfrm>
              <a:off x="1658217" y="-230053"/>
              <a:ext cx="7198850" cy="256575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64742F-827F-B03E-542C-F901E5E6660B}"/>
                </a:ext>
              </a:extLst>
            </p:cNvPr>
            <p:cNvSpPr txBox="1"/>
            <p:nvPr/>
          </p:nvSpPr>
          <p:spPr>
            <a:xfrm>
              <a:off x="5593171" y="1085161"/>
              <a:ext cx="377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CA2C32-14EE-F062-7D86-9E25ADBFC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5473" r="5671" b="6283"/>
            <a:stretch/>
          </p:blipFill>
          <p:spPr>
            <a:xfrm>
              <a:off x="1658217" y="2325728"/>
              <a:ext cx="6790577" cy="2265635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B1BA906-71CB-E407-7866-E8A08FCC8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423" y="2737730"/>
            <a:ext cx="1610375" cy="5688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206385-9D6D-6F22-87CB-EA4F12818E9A}"/>
              </a:ext>
            </a:extLst>
          </p:cNvPr>
          <p:cNvSpPr txBox="1"/>
          <p:nvPr/>
        </p:nvSpPr>
        <p:spPr>
          <a:xfrm>
            <a:off x="7432461" y="4581938"/>
            <a:ext cx="44216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COVID-19 guidelines include</a:t>
            </a:r>
            <a:r>
              <a:rPr lang="en-GB" dirty="0"/>
              <a:t>;</a:t>
            </a:r>
          </a:p>
          <a:p>
            <a:pPr marL="285750" indent="-285750">
              <a:buFont typeface="+mj-lt"/>
              <a:buAutoNum type="arabicPeriod"/>
            </a:pPr>
            <a:r>
              <a:rPr lang="en-GB" sz="1200" dirty="0"/>
              <a:t>COVID-19 clinical management (2021)</a:t>
            </a:r>
          </a:p>
          <a:p>
            <a:pPr marL="285750" indent="-285750">
              <a:buFont typeface="+mj-lt"/>
              <a:buAutoNum type="arabicPeriod"/>
            </a:pPr>
            <a:r>
              <a:rPr lang="en-GB" sz="1200" dirty="0"/>
              <a:t>COVID-19 therapeutics guidelines (2023)</a:t>
            </a:r>
          </a:p>
          <a:p>
            <a:pPr marL="285750" indent="-285750">
              <a:buFont typeface="+mj-lt"/>
              <a:buAutoNum type="arabicPeriod"/>
            </a:pPr>
            <a:r>
              <a:rPr lang="en-GB" sz="1200" dirty="0"/>
              <a:t>COVID-19 public health surveillance(2022) 	</a:t>
            </a:r>
          </a:p>
          <a:p>
            <a:pPr marL="285750" indent="-285750">
              <a:buFont typeface="+mj-lt"/>
              <a:buAutoNum type="arabicPeriod"/>
            </a:pPr>
            <a:r>
              <a:rPr lang="en-GB" sz="1200" dirty="0"/>
              <a:t>COVID-19 Diagnostics testing guidance(2020)</a:t>
            </a:r>
          </a:p>
          <a:p>
            <a:pPr marL="285750" indent="-285750">
              <a:buFont typeface="+mj-lt"/>
              <a:buAutoNum type="arabicPeriod"/>
            </a:pPr>
            <a:r>
              <a:rPr lang="en-GB" sz="1200" dirty="0"/>
              <a:t>COVID-19 Outbreak Tool kit (2022)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1C7418-F3B9-9A0B-252A-F6C4F9AE9ED7}"/>
              </a:ext>
            </a:extLst>
          </p:cNvPr>
          <p:cNvSpPr txBox="1"/>
          <p:nvPr/>
        </p:nvSpPr>
        <p:spPr>
          <a:xfrm>
            <a:off x="457199" y="666427"/>
            <a:ext cx="2781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FOR INTERNAL USE ONLY!</a:t>
            </a:r>
          </a:p>
        </p:txBody>
      </p:sp>
    </p:spTree>
    <p:extLst>
      <p:ext uri="{BB962C8B-B14F-4D97-AF65-F5344CB8AC3E}">
        <p14:creationId xmlns:p14="http://schemas.microsoft.com/office/powerpoint/2010/main" val="1511456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7C34A-13A8-8B30-910D-DF5623C8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727"/>
            <a:ext cx="11277600" cy="1004888"/>
          </a:xfrm>
        </p:spPr>
        <p:txBody>
          <a:bodyPr/>
          <a:lstStyle/>
          <a:p>
            <a:r>
              <a:rPr lang="en-GB" dirty="0"/>
              <a:t>Representation of CRF core data elements in digital systems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DA68C95-FE71-2F51-C1D8-1E291615DC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439633"/>
              </p:ext>
            </p:extLst>
          </p:nvPr>
        </p:nvGraphicFramePr>
        <p:xfrm>
          <a:off x="1968559" y="631933"/>
          <a:ext cx="10069552" cy="43891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517388">
                  <a:extLst>
                    <a:ext uri="{9D8B030D-6E8A-4147-A177-3AD203B41FA5}">
                      <a16:colId xmlns:a16="http://schemas.microsoft.com/office/drawing/2014/main" val="1773463134"/>
                    </a:ext>
                  </a:extLst>
                </a:gridCol>
                <a:gridCol w="1258694">
                  <a:extLst>
                    <a:ext uri="{9D8B030D-6E8A-4147-A177-3AD203B41FA5}">
                      <a16:colId xmlns:a16="http://schemas.microsoft.com/office/drawing/2014/main" val="551697763"/>
                    </a:ext>
                  </a:extLst>
                </a:gridCol>
                <a:gridCol w="1258694">
                  <a:extLst>
                    <a:ext uri="{9D8B030D-6E8A-4147-A177-3AD203B41FA5}">
                      <a16:colId xmlns:a16="http://schemas.microsoft.com/office/drawing/2014/main" val="715721115"/>
                    </a:ext>
                  </a:extLst>
                </a:gridCol>
                <a:gridCol w="2517388">
                  <a:extLst>
                    <a:ext uri="{9D8B030D-6E8A-4147-A177-3AD203B41FA5}">
                      <a16:colId xmlns:a16="http://schemas.microsoft.com/office/drawing/2014/main" val="3442522049"/>
                    </a:ext>
                  </a:extLst>
                </a:gridCol>
                <a:gridCol w="839129">
                  <a:extLst>
                    <a:ext uri="{9D8B030D-6E8A-4147-A177-3AD203B41FA5}">
                      <a16:colId xmlns:a16="http://schemas.microsoft.com/office/drawing/2014/main" val="2432774520"/>
                    </a:ext>
                  </a:extLst>
                </a:gridCol>
                <a:gridCol w="419565">
                  <a:extLst>
                    <a:ext uri="{9D8B030D-6E8A-4147-A177-3AD203B41FA5}">
                      <a16:colId xmlns:a16="http://schemas.microsoft.com/office/drawing/2014/main" val="1044801748"/>
                    </a:ext>
                  </a:extLst>
                </a:gridCol>
                <a:gridCol w="419565">
                  <a:extLst>
                    <a:ext uri="{9D8B030D-6E8A-4147-A177-3AD203B41FA5}">
                      <a16:colId xmlns:a16="http://schemas.microsoft.com/office/drawing/2014/main" val="3375878147"/>
                    </a:ext>
                  </a:extLst>
                </a:gridCol>
                <a:gridCol w="839129">
                  <a:extLst>
                    <a:ext uri="{9D8B030D-6E8A-4147-A177-3AD203B41FA5}">
                      <a16:colId xmlns:a16="http://schemas.microsoft.com/office/drawing/2014/main" val="9620747"/>
                    </a:ext>
                  </a:extLst>
                </a:gridCol>
              </a:tblGrid>
              <a:tr h="215048">
                <a:tc>
                  <a:txBody>
                    <a:bodyPr/>
                    <a:lstStyle/>
                    <a:p>
                      <a:r>
                        <a:rPr lang="en-GB" dirty="0"/>
                        <a:t>WHO 2023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GO.DATA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DHIS2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GB" dirty="0"/>
                        <a:t>SORMAS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805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Case Demographics </a:t>
                      </a:r>
                    </a:p>
                    <a:p>
                      <a:r>
                        <a:rPr lang="en-GB" b="1" dirty="0"/>
                        <a:t>              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643419"/>
                  </a:ext>
                </a:extLst>
              </a:tr>
              <a:tr h="161034">
                <a:tc>
                  <a:txBody>
                    <a:bodyPr/>
                    <a:lstStyle/>
                    <a:p>
                      <a:r>
                        <a:rPr lang="en-GB" dirty="0"/>
                        <a:t>Medical History</a:t>
                      </a:r>
                    </a:p>
                    <a:p>
                      <a:r>
                        <a:rPr lang="en-GB" b="1" dirty="0"/>
                        <a:t>              3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18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Clinical Presentation</a:t>
                      </a:r>
                    </a:p>
                    <a:p>
                      <a:r>
                        <a:rPr lang="en-GB" b="1" dirty="0"/>
                        <a:t>             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21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900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     Exposure</a:t>
                      </a:r>
                    </a:p>
                    <a:p>
                      <a:r>
                        <a:rPr lang="en-GB" dirty="0"/>
                        <a:t>            </a:t>
                      </a:r>
                      <a:r>
                        <a:rPr lang="en-GB" b="1" dirty="0"/>
                        <a:t>3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972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Laboratory Information</a:t>
                      </a:r>
                    </a:p>
                    <a:p>
                      <a:r>
                        <a:rPr lang="en-GB" b="1" dirty="0"/>
                        <a:t>             1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266729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972950-7120-8CCC-172E-5398CA4BB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80A50B4-7EED-C9A1-88C8-64A084999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984644"/>
              </p:ext>
            </p:extLst>
          </p:nvPr>
        </p:nvGraphicFramePr>
        <p:xfrm>
          <a:off x="7455600" y="5112144"/>
          <a:ext cx="4582511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435">
                  <a:extLst>
                    <a:ext uri="{9D8B030D-6E8A-4147-A177-3AD203B41FA5}">
                      <a16:colId xmlns:a16="http://schemas.microsoft.com/office/drawing/2014/main" val="2489710808"/>
                    </a:ext>
                  </a:extLst>
                </a:gridCol>
                <a:gridCol w="4141076">
                  <a:extLst>
                    <a:ext uri="{9D8B030D-6E8A-4147-A177-3AD203B41FA5}">
                      <a16:colId xmlns:a16="http://schemas.microsoft.com/office/drawing/2014/main" val="3954595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chemeClr val="tx1"/>
                          </a:solidFill>
                        </a:rPr>
                        <a:t>Core data element included and similar to WHO 2023 guidance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733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Additional core data element added not included in WHO 2023 guidance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889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Core data element included in WHO 2023 guidance but not included in software tool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18939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44DAF17-2956-771F-5EE8-36C071DAD3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121" y="6118978"/>
            <a:ext cx="1828795" cy="5568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586177-F902-B43C-49A0-D6CA0052BBAB}"/>
              </a:ext>
            </a:extLst>
          </p:cNvPr>
          <p:cNvSpPr/>
          <p:nvPr/>
        </p:nvSpPr>
        <p:spPr>
          <a:xfrm>
            <a:off x="11148646" y="6284461"/>
            <a:ext cx="1043354" cy="556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F5FB84-C668-9D9C-3E84-117D0A39E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21" y="631933"/>
            <a:ext cx="1467669" cy="177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96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8AAB1-A4EC-7944-8818-C1DEC672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84" y="139941"/>
            <a:ext cx="11490371" cy="1004888"/>
          </a:xfrm>
        </p:spPr>
        <p:txBody>
          <a:bodyPr>
            <a:normAutofit/>
          </a:bodyPr>
          <a:lstStyle/>
          <a:p>
            <a:r>
              <a:rPr lang="fr-FR" dirty="0"/>
              <a:t>Surveillance collaborative : une vision moderne de l'intégration et de la collaboration en matière de surveillance des maladies</a:t>
            </a:r>
            <a:endParaRPr lang="en-GB" dirty="0">
              <a:latin typeface="Source Sans Pro" panose="020B0503030403020204" pitchFamily="34" charset="0"/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C799C-DF33-3245-A96A-F9D4964A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Source Sans Pro" panose="020B0503030403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F06148-97EF-9725-95DF-60337A459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24" y="1598986"/>
            <a:ext cx="2849126" cy="4043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052B51-99C3-88C6-48C0-8273868F8C6B}"/>
              </a:ext>
            </a:extLst>
          </p:cNvPr>
          <p:cNvSpPr txBox="1"/>
          <p:nvPr/>
        </p:nvSpPr>
        <p:spPr>
          <a:xfrm>
            <a:off x="4132602" y="1613699"/>
            <a:ext cx="7000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+mn-lt"/>
                <a:cs typeface="Calibri" panose="020F0502020204030204"/>
              </a:rPr>
              <a:t>Capabilities for facilitating collaborative approaches for event detection, risk assessment and response monitoring</a:t>
            </a:r>
            <a:endParaRPr kumimoji="0" lang="en-US" sz="18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cs typeface="Calibri"/>
            </a:endParaRPr>
          </a:p>
        </p:txBody>
      </p:sp>
      <p:pic>
        <p:nvPicPr>
          <p:cNvPr id="9" name="Picture 8" descr="A diagram of a diagram&#10;&#10;Description automatically generated">
            <a:extLst>
              <a:ext uri="{FF2B5EF4-FFF2-40B4-BE49-F238E27FC236}">
                <a16:creationId xmlns:a16="http://schemas.microsoft.com/office/drawing/2014/main" id="{18BA12C6-2931-AD49-ADC3-4ED9B7825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861" y="2215865"/>
            <a:ext cx="6710231" cy="342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06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7E7B-38CE-2B2F-C9B9-07663A827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27" y="1590"/>
            <a:ext cx="8442960" cy="1004888"/>
          </a:xfrm>
        </p:spPr>
        <p:txBody>
          <a:bodyPr/>
          <a:lstStyle/>
          <a:p>
            <a:r>
              <a:rPr lang="en-GB" dirty="0"/>
              <a:t>Key engagements (January to June 2024)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9DF6B6-56AB-2E74-19A8-71E56B17B139}"/>
              </a:ext>
            </a:extLst>
          </p:cNvPr>
          <p:cNvSpPr/>
          <p:nvPr/>
        </p:nvSpPr>
        <p:spPr>
          <a:xfrm>
            <a:off x="403627" y="5947873"/>
            <a:ext cx="2399394" cy="777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F28E84-7650-DA78-07A1-5062ABC8FFE5}"/>
              </a:ext>
            </a:extLst>
          </p:cNvPr>
          <p:cNvGrpSpPr/>
          <p:nvPr/>
        </p:nvGrpSpPr>
        <p:grpSpPr>
          <a:xfrm>
            <a:off x="477840" y="662785"/>
            <a:ext cx="5458057" cy="4004218"/>
            <a:chOff x="6693724" y="577523"/>
            <a:chExt cx="5133712" cy="302099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369F54-4EA8-033E-C590-41340E22E75A}"/>
                </a:ext>
              </a:extLst>
            </p:cNvPr>
            <p:cNvSpPr/>
            <p:nvPr/>
          </p:nvSpPr>
          <p:spPr>
            <a:xfrm>
              <a:off x="6693724" y="577523"/>
              <a:ext cx="5133712" cy="3020993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b="1" dirty="0">
                  <a:solidFill>
                    <a:schemeClr val="bg2"/>
                  </a:solidFill>
                </a:rPr>
                <a:t>Stakeholder Engagement</a:t>
              </a:r>
            </a:p>
            <a:p>
              <a:endParaRPr lang="en-US" sz="2000" b="1" dirty="0">
                <a:solidFill>
                  <a:schemeClr val="bg2"/>
                </a:solidFill>
              </a:endParaRP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+20 </a:t>
              </a:r>
              <a:r>
                <a:rPr lang="en-US" sz="2000" dirty="0">
                  <a:solidFill>
                    <a:schemeClr val="bg2"/>
                  </a:solidFill>
                </a:rPr>
                <a:t>Member states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2"/>
                  </a:solidFill>
                </a:rPr>
                <a:t>  </a:t>
              </a:r>
              <a:r>
                <a:rPr lang="en-US" sz="2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10</a:t>
              </a:r>
              <a:r>
                <a:rPr lang="en-US" sz="2000" dirty="0">
                  <a:solidFill>
                    <a:schemeClr val="bg2"/>
                  </a:solidFill>
                </a:rPr>
                <a:t> External groups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2"/>
                  </a:solidFill>
                </a:rPr>
                <a:t>  </a:t>
              </a:r>
              <a:r>
                <a:rPr lang="en-US" sz="2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12</a:t>
              </a:r>
              <a:r>
                <a:rPr lang="en-US" sz="2000" dirty="0">
                  <a:solidFill>
                    <a:schemeClr val="bg2"/>
                  </a:solidFill>
                </a:rPr>
                <a:t> WHO HQ teams/dpt.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2"/>
                  </a:solidFill>
                </a:rPr>
                <a:t>    </a:t>
              </a:r>
              <a:r>
                <a:rPr lang="en-US" sz="2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6</a:t>
              </a:r>
              <a:r>
                <a:rPr lang="en-US" sz="2000" dirty="0">
                  <a:solidFill>
                    <a:schemeClr val="bg2"/>
                  </a:solidFill>
                </a:rPr>
                <a:t> WHO Regional Offices</a:t>
              </a:r>
            </a:p>
            <a:p>
              <a:endParaRPr lang="en-US" sz="2000" dirty="0">
                <a:solidFill>
                  <a:schemeClr val="bg2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Presentations at events: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GTFCC conference (May)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CS Policy Forum (May)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DHIS2 conference (June)</a:t>
              </a:r>
            </a:p>
            <a:p>
              <a:endParaRPr lang="en-US" sz="2000" dirty="0">
                <a:solidFill>
                  <a:schemeClr val="bg2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7F3BC2-0602-FD7D-7507-BAF5B521E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r="3588" b="15751"/>
            <a:stretch/>
          </p:blipFill>
          <p:spPr>
            <a:xfrm>
              <a:off x="10398666" y="2496513"/>
              <a:ext cx="1428770" cy="99674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3A5AD8F-715E-8B0E-6CE2-4FF644A93E23}"/>
              </a:ext>
            </a:extLst>
          </p:cNvPr>
          <p:cNvGrpSpPr/>
          <p:nvPr/>
        </p:nvGrpSpPr>
        <p:grpSpPr>
          <a:xfrm>
            <a:off x="6137488" y="662785"/>
            <a:ext cx="5650885" cy="4004218"/>
            <a:chOff x="533354" y="3688276"/>
            <a:chExt cx="5650885" cy="30372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21D3D9-E5A2-6722-3D31-AA1CEF51F982}"/>
                </a:ext>
              </a:extLst>
            </p:cNvPr>
            <p:cNvSpPr/>
            <p:nvPr/>
          </p:nvSpPr>
          <p:spPr>
            <a:xfrm>
              <a:off x="533354" y="3688276"/>
              <a:ext cx="5576672" cy="3037263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b="1" dirty="0">
                  <a:solidFill>
                    <a:schemeClr val="bg2"/>
                  </a:solidFill>
                </a:rPr>
                <a:t>Workshops and Webinars</a:t>
              </a:r>
            </a:p>
            <a:p>
              <a:endParaRPr lang="en-US" sz="2000" b="1" dirty="0">
                <a:solidFill>
                  <a:schemeClr val="bg2"/>
                </a:solidFill>
              </a:endParaRP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4 </a:t>
              </a:r>
              <a:r>
                <a:rPr lang="en-US" sz="2000" dirty="0">
                  <a:solidFill>
                    <a:schemeClr val="bg2"/>
                  </a:solidFill>
                </a:rPr>
                <a:t>workshop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Change Management (March)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RO webinar (May)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AFRO VPD Data integration (May)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Data standards retreat (June)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Theory of change 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Engagement strategy 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Communication plan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9D5313-4691-798B-7116-2405FA240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b="24513"/>
            <a:stretch/>
          </p:blipFill>
          <p:spPr>
            <a:xfrm>
              <a:off x="4508204" y="5410426"/>
              <a:ext cx="1676035" cy="1268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54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B14FE-3170-4342-9F5B-1D8422641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665601"/>
            <a:ext cx="380035" cy="3206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FB4FB2-3128-C2D7-AF6C-10410AD4907A}"/>
              </a:ext>
            </a:extLst>
          </p:cNvPr>
          <p:cNvSpPr/>
          <p:nvPr/>
        </p:nvSpPr>
        <p:spPr>
          <a:xfrm>
            <a:off x="2354051" y="878156"/>
            <a:ext cx="7408799" cy="105993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B97C2F-1FF0-77F2-5569-04298008D4EC}"/>
              </a:ext>
            </a:extLst>
          </p:cNvPr>
          <p:cNvSpPr txBox="1"/>
          <p:nvPr/>
        </p:nvSpPr>
        <p:spPr>
          <a:xfrm>
            <a:off x="-25007" y="45786"/>
            <a:ext cx="1221700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600" dirty="0">
                <a:solidFill>
                  <a:srgbClr val="00205C"/>
                </a:solidFill>
                <a:latin typeface="Source Sans Pro" panose="020B0503030403020204" pitchFamily="34" charset="0"/>
                <a:ea typeface="+mj-ea"/>
                <a:cs typeface="Leelawadee"/>
              </a:rPr>
              <a:t>Multiples systèmes, nombreuses intégrations, fardeau de maintenance, coûts </a:t>
            </a:r>
            <a:r>
              <a:rPr lang="fr-FR" sz="2600" dirty="0"/>
              <a:t>élevés</a:t>
            </a:r>
            <a:endParaRPr lang="en-US" sz="2600" dirty="0">
              <a:solidFill>
                <a:srgbClr val="00205C"/>
              </a:solidFill>
              <a:latin typeface="Source Sans Pro" panose="020B0503030403020204" pitchFamily="34" charset="0"/>
              <a:ea typeface="+mj-ea"/>
              <a:cs typeface="Leelawadee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71ACC48-436F-D00D-DE3E-3AEA3842AF9D}"/>
              </a:ext>
            </a:extLst>
          </p:cNvPr>
          <p:cNvGrpSpPr/>
          <p:nvPr/>
        </p:nvGrpSpPr>
        <p:grpSpPr>
          <a:xfrm>
            <a:off x="3790356" y="2956027"/>
            <a:ext cx="4629220" cy="1817582"/>
            <a:chOff x="6060186" y="3152405"/>
            <a:chExt cx="4629220" cy="1817582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9ABB924-6D64-88BB-7318-AB7CB870A2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60186" y="3152405"/>
              <a:ext cx="4629220" cy="14575"/>
            </a:xfrm>
            <a:prstGeom prst="straightConnector1">
              <a:avLst/>
            </a:prstGeom>
            <a:ln w="1270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119AC17-26B8-9A90-104B-2BD579E29E49}"/>
                </a:ext>
              </a:extLst>
            </p:cNvPr>
            <p:cNvGrpSpPr/>
            <p:nvPr/>
          </p:nvGrpSpPr>
          <p:grpSpPr>
            <a:xfrm>
              <a:off x="6073119" y="3572413"/>
              <a:ext cx="4603354" cy="846916"/>
              <a:chOff x="5951580" y="3955867"/>
              <a:chExt cx="4743815" cy="846916"/>
            </a:xfrm>
          </p:grpSpPr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4A9B172A-1525-DDD4-B4B3-3E25B8DF0D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4477" y="4774906"/>
                <a:ext cx="4680918" cy="27877"/>
              </a:xfrm>
              <a:prstGeom prst="straightConnector1">
                <a:avLst/>
              </a:prstGeom>
              <a:ln w="12700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82FD3E81-9F66-60E8-1BD4-4CBAA0F57D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580" y="3955867"/>
                <a:ext cx="4743815" cy="22426"/>
              </a:xfrm>
              <a:prstGeom prst="straightConnector1">
                <a:avLst/>
              </a:prstGeom>
              <a:ln w="12700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4B1647A9-C659-D687-5934-FC819807BE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05578" y="4368700"/>
                <a:ext cx="4689817" cy="19175"/>
              </a:xfrm>
              <a:prstGeom prst="straightConnector1">
                <a:avLst/>
              </a:prstGeom>
              <a:ln w="12700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418FEA3-2EBE-D8BC-15C4-0F51CB7D3F32}"/>
                </a:ext>
              </a:extLst>
            </p:cNvPr>
            <p:cNvCxnSpPr>
              <a:cxnSpLocks/>
            </p:cNvCxnSpPr>
            <p:nvPr/>
          </p:nvCxnSpPr>
          <p:spPr>
            <a:xfrm>
              <a:off x="6297832" y="4931134"/>
              <a:ext cx="4378641" cy="38853"/>
            </a:xfrm>
            <a:prstGeom prst="straightConnector1">
              <a:avLst/>
            </a:prstGeom>
            <a:ln w="1270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3258B64C-3440-CCC8-3F34-509DC45A489B}"/>
              </a:ext>
            </a:extLst>
          </p:cNvPr>
          <p:cNvSpPr/>
          <p:nvPr/>
        </p:nvSpPr>
        <p:spPr>
          <a:xfrm>
            <a:off x="2348445" y="874740"/>
            <a:ext cx="7414403" cy="46852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D1E9BE1-A060-3785-EE97-A042FC358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44" t="1833" r="19766" b="18320"/>
          <a:stretch/>
        </p:blipFill>
        <p:spPr>
          <a:xfrm>
            <a:off x="3290219" y="1301779"/>
            <a:ext cx="415923" cy="51738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B1B10F5-9F17-CB4C-1242-BF231235F4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27" b="16128"/>
          <a:stretch/>
        </p:blipFill>
        <p:spPr>
          <a:xfrm>
            <a:off x="5695934" y="1281984"/>
            <a:ext cx="626053" cy="53268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ECCE818-596D-B79A-7254-F036CAC357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69" t="-19916" r="7006" b="19916"/>
          <a:stretch/>
        </p:blipFill>
        <p:spPr>
          <a:xfrm>
            <a:off x="8582135" y="1192700"/>
            <a:ext cx="502799" cy="587211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374C70EC-2983-3488-AC83-1D544D151AF4}"/>
              </a:ext>
            </a:extLst>
          </p:cNvPr>
          <p:cNvGrpSpPr/>
          <p:nvPr/>
        </p:nvGrpSpPr>
        <p:grpSpPr>
          <a:xfrm>
            <a:off x="2646441" y="965376"/>
            <a:ext cx="7122699" cy="4368289"/>
            <a:chOff x="4909981" y="1161754"/>
            <a:chExt cx="7122699" cy="4368289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F5D39AC-0821-7214-E833-9B7A53E175F2}"/>
                </a:ext>
              </a:extLst>
            </p:cNvPr>
            <p:cNvGrpSpPr/>
            <p:nvPr/>
          </p:nvGrpSpPr>
          <p:grpSpPr>
            <a:xfrm>
              <a:off x="4909981" y="1161754"/>
              <a:ext cx="7122699" cy="4368289"/>
              <a:chOff x="4870320" y="1416980"/>
              <a:chExt cx="7340032" cy="4368289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475A08D2-D54D-6757-E87E-3C7856E3D7A4}"/>
                  </a:ext>
                </a:extLst>
              </p:cNvPr>
              <p:cNvGrpSpPr/>
              <p:nvPr/>
            </p:nvGrpSpPr>
            <p:grpSpPr>
              <a:xfrm>
                <a:off x="10266322" y="1425810"/>
                <a:ext cx="1944030" cy="4243961"/>
                <a:chOff x="10266322" y="1425810"/>
                <a:chExt cx="1944030" cy="4243961"/>
              </a:xfrm>
            </p:grpSpPr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766464A3-057D-EF40-CAF3-0F3BAF9FAF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011263" y="3234046"/>
                  <a:ext cx="694302" cy="462177"/>
                </a:xfrm>
                <a:prstGeom prst="rect">
                  <a:avLst/>
                </a:prstGeom>
              </p:spPr>
            </p:pic>
            <p:sp>
              <p:nvSpPr>
                <p:cNvPr id="89" name="TextBox 20">
                  <a:extLst>
                    <a:ext uri="{FF2B5EF4-FFF2-40B4-BE49-F238E27FC236}">
                      <a16:creationId xmlns:a16="http://schemas.microsoft.com/office/drawing/2014/main" id="{885A21EC-F6AE-529B-0EE6-767D4D6DA0CB}"/>
                    </a:ext>
                  </a:extLst>
                </p:cNvPr>
                <p:cNvSpPr txBox="1"/>
                <p:nvPr/>
              </p:nvSpPr>
              <p:spPr>
                <a:xfrm>
                  <a:off x="10266322" y="1425810"/>
                  <a:ext cx="1944030" cy="369332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Data Visualization</a:t>
                  </a: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/>
                    </a:rPr>
                    <a:t>​</a:t>
                  </a: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90" name="Picture 89" descr="Logo&#10;&#10;Description automatically generated">
                  <a:extLst>
                    <a:ext uri="{FF2B5EF4-FFF2-40B4-BE49-F238E27FC236}">
                      <a16:creationId xmlns:a16="http://schemas.microsoft.com/office/drawing/2014/main" id="{69820779-2141-1A3D-BCE2-882DC26DA7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841242" y="4177649"/>
                  <a:ext cx="838201" cy="185037"/>
                </a:xfrm>
                <a:prstGeom prst="rect">
                  <a:avLst/>
                </a:prstGeom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85576095-980E-A320-6537-34ED652118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883850" y="3712746"/>
                  <a:ext cx="693102" cy="214656"/>
                </a:xfrm>
                <a:prstGeom prst="rect">
                  <a:avLst/>
                </a:prstGeom>
              </p:spPr>
            </p:pic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59D77324-A66E-5058-691A-C8987C672C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829094" y="5044269"/>
                  <a:ext cx="979942" cy="236026"/>
                </a:xfrm>
                <a:prstGeom prst="rect">
                  <a:avLst/>
                </a:prstGeom>
              </p:spPr>
            </p:pic>
            <p:pic>
              <p:nvPicPr>
                <p:cNvPr id="93" name="Picture 92" descr="EWARS - Report Viewer">
                  <a:extLst>
                    <a:ext uri="{FF2B5EF4-FFF2-40B4-BE49-F238E27FC236}">
                      <a16:creationId xmlns:a16="http://schemas.microsoft.com/office/drawing/2014/main" id="{3533BF84-AF6C-18AB-CE09-780F67F4DE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90110" y="4412279"/>
                  <a:ext cx="831621" cy="3685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9158DAEB-2EDB-C102-AE5C-DDB7ACBA37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11094656" y="5348123"/>
                  <a:ext cx="321648" cy="3216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95EA6AEF-EBFC-68AC-2031-6F2F8BB6455A}"/>
                  </a:ext>
                </a:extLst>
              </p:cNvPr>
              <p:cNvGrpSpPr/>
              <p:nvPr/>
            </p:nvGrpSpPr>
            <p:grpSpPr>
              <a:xfrm>
                <a:off x="7465945" y="1416980"/>
                <a:ext cx="2743200" cy="4330575"/>
                <a:chOff x="7465945" y="1416980"/>
                <a:chExt cx="2743200" cy="4330575"/>
              </a:xfrm>
            </p:grpSpPr>
            <p:sp>
              <p:nvSpPr>
                <p:cNvPr id="75" name="TextBox 19">
                  <a:extLst>
                    <a:ext uri="{FF2B5EF4-FFF2-40B4-BE49-F238E27FC236}">
                      <a16:creationId xmlns:a16="http://schemas.microsoft.com/office/drawing/2014/main" id="{8713BD01-0941-F373-977A-CF4A62C3C894}"/>
                    </a:ext>
                  </a:extLst>
                </p:cNvPr>
                <p:cNvSpPr txBox="1"/>
                <p:nvPr/>
              </p:nvSpPr>
              <p:spPr>
                <a:xfrm>
                  <a:off x="7465945" y="1416980"/>
                  <a:ext cx="2743200" cy="369332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Data Warehouse</a:t>
                  </a: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A47B08D7-AEB6-E507-5D92-7EF262E96FD5}"/>
                    </a:ext>
                  </a:extLst>
                </p:cNvPr>
                <p:cNvGrpSpPr/>
                <p:nvPr/>
              </p:nvGrpSpPr>
              <p:grpSpPr>
                <a:xfrm>
                  <a:off x="7636702" y="2952809"/>
                  <a:ext cx="1088331" cy="2794746"/>
                  <a:chOff x="7636702" y="2952809"/>
                  <a:chExt cx="1088331" cy="2794746"/>
                </a:xfrm>
              </p:grpSpPr>
              <p:pic>
                <p:nvPicPr>
                  <p:cNvPr id="77" name="Picture 76">
                    <a:extLst>
                      <a:ext uri="{FF2B5EF4-FFF2-40B4-BE49-F238E27FC236}">
                        <a16:creationId xmlns:a16="http://schemas.microsoft.com/office/drawing/2014/main" id="{47460429-A680-E263-0C81-6BC776D589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36202" y="3715458"/>
                    <a:ext cx="693102" cy="214656"/>
                  </a:xfrm>
                  <a:prstGeom prst="rect">
                    <a:avLst/>
                  </a:prstGeom>
                </p:spPr>
              </p:pic>
              <p:pic>
                <p:nvPicPr>
                  <p:cNvPr id="78" name="Picture 77">
                    <a:extLst>
                      <a:ext uri="{FF2B5EF4-FFF2-40B4-BE49-F238E27FC236}">
                        <a16:creationId xmlns:a16="http://schemas.microsoft.com/office/drawing/2014/main" id="{7B5E058D-DB73-84EB-226A-81D25E35EB3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7994506" y="5425907"/>
                    <a:ext cx="321648" cy="32164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549E0CB2-FF15-1BC5-9CAF-C942D343D6C2}"/>
                      </a:ext>
                    </a:extLst>
                  </p:cNvPr>
                  <p:cNvGrpSpPr/>
                  <p:nvPr/>
                </p:nvGrpSpPr>
                <p:grpSpPr>
                  <a:xfrm>
                    <a:off x="7739182" y="4640004"/>
                    <a:ext cx="865439" cy="338196"/>
                    <a:chOff x="3517633" y="3724214"/>
                    <a:chExt cx="1331552" cy="557697"/>
                  </a:xfrm>
                </p:grpSpPr>
                <p:pic>
                  <p:nvPicPr>
                    <p:cNvPr id="86" name="Picture 85">
                      <a:extLst>
                        <a:ext uri="{FF2B5EF4-FFF2-40B4-BE49-F238E27FC236}">
                          <a16:creationId xmlns:a16="http://schemas.microsoft.com/office/drawing/2014/main" id="{2E85CA9A-4849-6D99-03C8-989E65C4E9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3517633" y="3724214"/>
                      <a:ext cx="685800" cy="4572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7" name="TextBox 12">
                      <a:extLst>
                        <a:ext uri="{FF2B5EF4-FFF2-40B4-BE49-F238E27FC236}">
                          <a16:creationId xmlns:a16="http://schemas.microsoft.com/office/drawing/2014/main" id="{483D6F31-8BCB-F19D-2F12-C098BE27A3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95745" y="3825130"/>
                      <a:ext cx="853440" cy="45678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1440" tIns="45720" rIns="91440" bIns="45720" rtlCol="0" anchor="t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CH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99DD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Calibri"/>
                      </a:endParaRPr>
                    </a:p>
                  </p:txBody>
                </p:sp>
              </p:grpSp>
              <p:pic>
                <p:nvPicPr>
                  <p:cNvPr id="80" name="Picture 79" descr="EWARS - Report Viewer">
                    <a:extLst>
                      <a:ext uri="{FF2B5EF4-FFF2-40B4-BE49-F238E27FC236}">
                        <a16:creationId xmlns:a16="http://schemas.microsoft.com/office/drawing/2014/main" id="{DB5335B7-29F0-3985-7189-81E6EBFF09A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780607" y="4488307"/>
                    <a:ext cx="900937" cy="3992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81" name="Picture 80" descr="Logo&#10;&#10;Description automatically generated">
                    <a:extLst>
                      <a:ext uri="{FF2B5EF4-FFF2-40B4-BE49-F238E27FC236}">
                        <a16:creationId xmlns:a16="http://schemas.microsoft.com/office/drawing/2014/main" id="{7EE10E70-EB00-1E57-C0FC-C9A370DD92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737901" y="4201163"/>
                    <a:ext cx="838201" cy="185037"/>
                  </a:xfrm>
                  <a:prstGeom prst="rect">
                    <a:avLst/>
                  </a:prstGeom>
                </p:spPr>
              </p:pic>
              <p:pic>
                <p:nvPicPr>
                  <p:cNvPr id="82" name="Picture 81" descr="Logo, company name&#10;&#10;Description automatically generated">
                    <a:extLst>
                      <a:ext uri="{FF2B5EF4-FFF2-40B4-BE49-F238E27FC236}">
                        <a16:creationId xmlns:a16="http://schemas.microsoft.com/office/drawing/2014/main" id="{E22AB7D8-2DC1-2ECB-AAE8-73D6406A69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7864569" y="3277416"/>
                    <a:ext cx="647498" cy="431021"/>
                  </a:xfrm>
                  <a:prstGeom prst="rect">
                    <a:avLst/>
                  </a:prstGeom>
                </p:spPr>
              </p:pic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E08F6BF4-B46E-2498-945C-DB0E99019F7A}"/>
                      </a:ext>
                    </a:extLst>
                  </p:cNvPr>
                  <p:cNvGrpSpPr/>
                  <p:nvPr/>
                </p:nvGrpSpPr>
                <p:grpSpPr>
                  <a:xfrm>
                    <a:off x="7636702" y="2952809"/>
                    <a:ext cx="1088331" cy="360887"/>
                    <a:chOff x="3518699" y="1086958"/>
                    <a:chExt cx="1198386" cy="457200"/>
                  </a:xfrm>
                </p:grpSpPr>
                <p:pic>
                  <p:nvPicPr>
                    <p:cNvPr id="84" name="Picture 83">
                      <a:extLst>
                        <a:ext uri="{FF2B5EF4-FFF2-40B4-BE49-F238E27FC236}">
                          <a16:creationId xmlns:a16="http://schemas.microsoft.com/office/drawing/2014/main" id="{D8B9D814-6D3B-AAEE-126D-219E2F3637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/>
                    <a:srcRect l="17639" r="21650"/>
                    <a:stretch/>
                  </p:blipFill>
                  <p:spPr>
                    <a:xfrm>
                      <a:off x="3518699" y="1086958"/>
                      <a:ext cx="416362" cy="4572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5" name="TextBox 3">
                      <a:extLst>
                        <a:ext uri="{FF2B5EF4-FFF2-40B4-BE49-F238E27FC236}">
                          <a16:creationId xmlns:a16="http://schemas.microsoft.com/office/drawing/2014/main" id="{3917278C-1F70-3B8D-B316-E6BC170B46A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63646" y="1120877"/>
                      <a:ext cx="853439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DD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X-MART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9DD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5FB8AB9A-F972-A8E2-7ED9-9C328E9CA749}"/>
                  </a:ext>
                </a:extLst>
              </p:cNvPr>
              <p:cNvGrpSpPr/>
              <p:nvPr/>
            </p:nvGrpSpPr>
            <p:grpSpPr>
              <a:xfrm>
                <a:off x="4870320" y="1425810"/>
                <a:ext cx="1693127" cy="4359459"/>
                <a:chOff x="4870320" y="1425810"/>
                <a:chExt cx="1693127" cy="4359459"/>
              </a:xfrm>
            </p:grpSpPr>
            <p:pic>
              <p:nvPicPr>
                <p:cNvPr id="66" name="Picture 65" descr="Logo&#10;&#10;Description automatically generated">
                  <a:extLst>
                    <a:ext uri="{FF2B5EF4-FFF2-40B4-BE49-F238E27FC236}">
                      <a16:creationId xmlns:a16="http://schemas.microsoft.com/office/drawing/2014/main" id="{18A3D401-A58D-612E-014D-93343CAEBF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787561" y="5272312"/>
                  <a:ext cx="512957" cy="512957"/>
                </a:xfrm>
                <a:prstGeom prst="rect">
                  <a:avLst/>
                </a:prstGeom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F72F4EF9-BB5A-D670-20BB-6AC534EC19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540104" y="2997203"/>
                  <a:ext cx="457117" cy="254925"/>
                </a:xfrm>
                <a:prstGeom prst="rect">
                  <a:avLst/>
                </a:prstGeom>
              </p:spPr>
            </p:pic>
            <p:sp>
              <p:nvSpPr>
                <p:cNvPr id="68" name="TextBox 18">
                  <a:extLst>
                    <a:ext uri="{FF2B5EF4-FFF2-40B4-BE49-F238E27FC236}">
                      <a16:creationId xmlns:a16="http://schemas.microsoft.com/office/drawing/2014/main" id="{DB942632-0710-7F71-AEF6-3CE2F0E38F9D}"/>
                    </a:ext>
                  </a:extLst>
                </p:cNvPr>
                <p:cNvSpPr txBox="1"/>
                <p:nvPr/>
              </p:nvSpPr>
              <p:spPr>
                <a:xfrm>
                  <a:off x="4870320" y="1425810"/>
                  <a:ext cx="1693127" cy="646331"/>
                </a:xfrm>
                <a:prstGeom prst="rect">
                  <a:avLst/>
                </a:prstGeom>
                <a:noFill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Data Collection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endParaRPr>
                </a:p>
              </p:txBody>
            </p:sp>
            <p:pic>
              <p:nvPicPr>
                <p:cNvPr id="69" name="Picture 68" descr="Logo&#10;&#10;Description automatically generated">
                  <a:extLst>
                    <a:ext uri="{FF2B5EF4-FFF2-40B4-BE49-F238E27FC236}">
                      <a16:creationId xmlns:a16="http://schemas.microsoft.com/office/drawing/2014/main" id="{125180C4-176E-A4C6-1BC7-3EC14FD9C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44684" y="4151258"/>
                  <a:ext cx="838201" cy="185037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A7FCE824-15E2-A4AD-ED44-183E56EA0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98680" y="5081223"/>
                  <a:ext cx="907692" cy="218624"/>
                </a:xfrm>
                <a:prstGeom prst="rect">
                  <a:avLst/>
                </a:prstGeom>
              </p:spPr>
            </p:pic>
            <p:pic>
              <p:nvPicPr>
                <p:cNvPr id="71" name="Picture 70" descr="EWARS - Report Viewer">
                  <a:extLst>
                    <a:ext uri="{FF2B5EF4-FFF2-40B4-BE49-F238E27FC236}">
                      <a16:creationId xmlns:a16="http://schemas.microsoft.com/office/drawing/2014/main" id="{12DA6E8A-8E05-E880-3132-EB5D439D41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8938" y="4440155"/>
                  <a:ext cx="900937" cy="3992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4B63E70F-068B-6D65-FE70-242DEF7BB8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5429167" y="5376002"/>
                  <a:ext cx="321648" cy="3216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866F05A0-52AB-1DFE-8E51-7EA25113A7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15577" y="3742346"/>
                  <a:ext cx="693102" cy="214656"/>
                </a:xfrm>
                <a:prstGeom prst="rect">
                  <a:avLst/>
                </a:prstGeom>
              </p:spPr>
            </p:pic>
            <p:pic>
              <p:nvPicPr>
                <p:cNvPr id="74" name="Picture 73" descr="Logo, company name&#10;&#10;Description automatically generated">
                  <a:extLst>
                    <a:ext uri="{FF2B5EF4-FFF2-40B4-BE49-F238E27FC236}">
                      <a16:creationId xmlns:a16="http://schemas.microsoft.com/office/drawing/2014/main" id="{87D1E624-21D3-B179-2EA2-982EBA3C51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59724" y="3283915"/>
                  <a:ext cx="670828" cy="446551"/>
                </a:xfrm>
                <a:prstGeom prst="rect">
                  <a:avLst/>
                </a:prstGeom>
              </p:spPr>
            </p:pic>
            <p:pic>
              <p:nvPicPr>
                <p:cNvPr id="65" name="Picture 64" descr="Icon&#10;&#10;Description automatically generated">
                  <a:extLst>
                    <a:ext uri="{FF2B5EF4-FFF2-40B4-BE49-F238E27FC236}">
                      <a16:creationId xmlns:a16="http://schemas.microsoft.com/office/drawing/2014/main" id="{59F351EC-A897-EAEE-A377-B1D2CD83AF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082539" y="2864393"/>
                  <a:ext cx="512958" cy="485080"/>
                </a:xfrm>
                <a:prstGeom prst="rect">
                  <a:avLst/>
                </a:prstGeom>
              </p:spPr>
            </p:pic>
          </p:grp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00ECED3-B24B-A8E1-A51F-1AE4D4DAD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42321" y="4838979"/>
              <a:ext cx="880816" cy="218624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3F0F593-D627-BF08-0F64-BBE1ADF69E44}"/>
              </a:ext>
            </a:extLst>
          </p:cNvPr>
          <p:cNvGrpSpPr/>
          <p:nvPr/>
        </p:nvGrpSpPr>
        <p:grpSpPr>
          <a:xfrm>
            <a:off x="3839706" y="2961702"/>
            <a:ext cx="4632301" cy="1702878"/>
            <a:chOff x="3994053" y="2844909"/>
            <a:chExt cx="4632308" cy="1702878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F50B893-9E53-6A4F-2E8E-BE73088668FE}"/>
                </a:ext>
              </a:extLst>
            </p:cNvPr>
            <p:cNvGrpSpPr/>
            <p:nvPr/>
          </p:nvGrpSpPr>
          <p:grpSpPr>
            <a:xfrm>
              <a:off x="3994053" y="2844909"/>
              <a:ext cx="1838418" cy="1566219"/>
              <a:chOff x="3799784" y="2794407"/>
              <a:chExt cx="2014206" cy="1599902"/>
            </a:xfrm>
          </p:grpSpPr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41EDF8BB-053B-AE95-9C74-A448432805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9784" y="2794407"/>
                <a:ext cx="2014206" cy="328485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CE5C831F-690F-76AF-AB85-FEFDD843168F}"/>
                  </a:ext>
                </a:extLst>
              </p:cNvPr>
              <p:cNvCxnSpPr>
                <a:cxnSpLocks/>
                <a:endCxn id="77" idx="1"/>
              </p:cNvCxnSpPr>
              <p:nvPr/>
            </p:nvCxnSpPr>
            <p:spPr>
              <a:xfrm flipV="1">
                <a:off x="3817294" y="3047289"/>
                <a:ext cx="1934708" cy="134702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32E48B4F-97A6-5129-CBAF-BFD7BE0595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7131" y="4175056"/>
              <a:ext cx="2239230" cy="372731"/>
            </a:xfrm>
            <a:prstGeom prst="straightConnector1">
              <a:avLst/>
            </a:prstGeom>
            <a:ln w="12700"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Rectangle: Rounded Corners 40">
            <a:extLst>
              <a:ext uri="{FF2B5EF4-FFF2-40B4-BE49-F238E27FC236}">
                <a16:creationId xmlns:a16="http://schemas.microsoft.com/office/drawing/2014/main" id="{2C1730A4-7F41-58B0-101F-CE7ED0DA98B3}"/>
              </a:ext>
            </a:extLst>
          </p:cNvPr>
          <p:cNvSpPr/>
          <p:nvPr/>
        </p:nvSpPr>
        <p:spPr>
          <a:xfrm>
            <a:off x="2353429" y="5493947"/>
            <a:ext cx="7408800" cy="47143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</a:t>
            </a: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r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standardized</a:t>
            </a: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terminologies and </a:t>
            </a:r>
            <a:r>
              <a:rPr kumimoji="0" lang="fr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interoperability</a:t>
            </a: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standards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3D90AAE-5BC7-2780-EC75-EAA241DE7FC0}"/>
              </a:ext>
            </a:extLst>
          </p:cNvPr>
          <p:cNvGrpSpPr/>
          <p:nvPr/>
        </p:nvGrpSpPr>
        <p:grpSpPr>
          <a:xfrm>
            <a:off x="2221263" y="1764433"/>
            <a:ext cx="600161" cy="3805037"/>
            <a:chOff x="4341596" y="1891731"/>
            <a:chExt cx="600161" cy="4164346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59EDE872-D161-CBA6-851A-ABF4AD2EB2A2}"/>
                </a:ext>
              </a:extLst>
            </p:cNvPr>
            <p:cNvSpPr/>
            <p:nvPr/>
          </p:nvSpPr>
          <p:spPr>
            <a:xfrm>
              <a:off x="4483909" y="1891731"/>
              <a:ext cx="330568" cy="4086168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D1FA5407-B250-2C07-027A-2D7DC0B2EADA}"/>
                </a:ext>
              </a:extLst>
            </p:cNvPr>
            <p:cNvGrpSpPr/>
            <p:nvPr/>
          </p:nvGrpSpPr>
          <p:grpSpPr>
            <a:xfrm>
              <a:off x="4341596" y="2159052"/>
              <a:ext cx="600161" cy="3897025"/>
              <a:chOff x="4342947" y="2159052"/>
              <a:chExt cx="704582" cy="3897025"/>
            </a:xfrm>
          </p:grpSpPr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B4DAFCC-CEBA-988B-DF85-46E61FF71B14}"/>
                  </a:ext>
                </a:extLst>
              </p:cNvPr>
              <p:cNvSpPr txBox="1"/>
              <p:nvPr/>
            </p:nvSpPr>
            <p:spPr>
              <a:xfrm rot="16200000">
                <a:off x="4210864" y="2489866"/>
                <a:ext cx="968755" cy="3071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Vaccination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CFFCCA7F-AA1B-41CD-65BA-ED6D7A678857}"/>
                  </a:ext>
                </a:extLst>
              </p:cNvPr>
              <p:cNvSpPr txBox="1"/>
              <p:nvPr/>
            </p:nvSpPr>
            <p:spPr>
              <a:xfrm rot="16200000">
                <a:off x="4478930" y="5487478"/>
                <a:ext cx="631342" cy="50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386DED2-EFD9-FB49-3D6F-2A4B21C63D7D}"/>
                  </a:ext>
                </a:extLst>
              </p:cNvPr>
              <p:cNvSpPr txBox="1"/>
              <p:nvPr/>
            </p:nvSpPr>
            <p:spPr>
              <a:xfrm rot="16200000">
                <a:off x="4440084" y="5231822"/>
                <a:ext cx="512957" cy="3071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Lab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928B7C57-419B-8EC0-AF09-0EF0C0EC70F9}"/>
                  </a:ext>
                </a:extLst>
              </p:cNvPr>
              <p:cNvSpPr txBox="1"/>
              <p:nvPr/>
            </p:nvSpPr>
            <p:spPr>
              <a:xfrm rot="16200000">
                <a:off x="4077179" y="4538899"/>
                <a:ext cx="1213776" cy="3071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Contact tracing 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01C67818-8869-6E50-8B67-08617E742BEC}"/>
                  </a:ext>
                </a:extLst>
              </p:cNvPr>
              <p:cNvSpPr txBox="1"/>
              <p:nvPr/>
            </p:nvSpPr>
            <p:spPr>
              <a:xfrm rot="16200000">
                <a:off x="3967935" y="3315625"/>
                <a:ext cx="1255879" cy="50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CB Surveillance</a:t>
                </a: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B2A9C-0DFE-C3B3-C64D-7CEE719AE2B7}"/>
              </a:ext>
            </a:extLst>
          </p:cNvPr>
          <p:cNvGrpSpPr/>
          <p:nvPr/>
        </p:nvGrpSpPr>
        <p:grpSpPr>
          <a:xfrm>
            <a:off x="3682769" y="1830849"/>
            <a:ext cx="4834203" cy="3387318"/>
            <a:chOff x="3682769" y="1992774"/>
            <a:chExt cx="4834203" cy="338731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D3DA472-DCE0-3433-1AE0-F9F02B2D8A5B}"/>
                </a:ext>
              </a:extLst>
            </p:cNvPr>
            <p:cNvGrpSpPr/>
            <p:nvPr/>
          </p:nvGrpSpPr>
          <p:grpSpPr>
            <a:xfrm>
              <a:off x="3682769" y="2814999"/>
              <a:ext cx="4834203" cy="2565093"/>
              <a:chOff x="5953060" y="2988538"/>
              <a:chExt cx="4981704" cy="2565093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29E7D0F8-35C1-9ED5-6EBD-D59933072B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8639" y="3871615"/>
                <a:ext cx="1754705" cy="322567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EE6DA1C9-0C7B-F6B4-A0AB-773E2CDBAE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60488" y="4015388"/>
                <a:ext cx="1898479" cy="581359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2D2575FC-4F15-B49F-3AE4-07AAC136F4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03619" y="4366709"/>
                <a:ext cx="1783461" cy="755735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B14BA654-7CFB-9983-9B05-B4EA2D3D79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04901" y="4783651"/>
                <a:ext cx="1553424" cy="482566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4EC91295-230F-01EE-46CB-092B433C27DA}"/>
                  </a:ext>
                </a:extLst>
              </p:cNvPr>
              <p:cNvCxnSpPr>
                <a:cxnSpLocks/>
                <a:stCxn id="74" idx="3"/>
                <a:endCxn id="84" idx="1"/>
              </p:cNvCxnSpPr>
              <p:nvPr/>
            </p:nvCxnSpPr>
            <p:spPr>
              <a:xfrm flipV="1">
                <a:off x="6145342" y="2988538"/>
                <a:ext cx="1506149" cy="373938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4F40CD8-6E11-23D4-53BA-8FC65E1C8A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80679" y="3828297"/>
                <a:ext cx="1754705" cy="322567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4DF0C1D9-197D-F191-082D-6E6B079E0A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22528" y="3972070"/>
                <a:ext cx="1898479" cy="581359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6B508FC5-9619-DDA0-D0C3-B1E5F51E5E75}"/>
                  </a:ext>
                </a:extLst>
              </p:cNvPr>
              <p:cNvCxnSpPr>
                <a:cxnSpLocks/>
                <a:stCxn id="81" idx="3"/>
              </p:cNvCxnSpPr>
              <p:nvPr/>
            </p:nvCxnSpPr>
            <p:spPr>
              <a:xfrm>
                <a:off x="8590890" y="4015617"/>
                <a:ext cx="1958229" cy="901584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C930C358-720B-A2BF-7525-802EBCBA25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62436" y="4345881"/>
                <a:ext cx="1958570" cy="521471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B617474A-C96A-7D41-8521-F87AB3560F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65659" y="3194193"/>
                <a:ext cx="2169105" cy="506371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86D3EFC3-3F02-56E0-F853-B3CE4092F5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3060" y="3262981"/>
                <a:ext cx="2109095" cy="438699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5E1876DF-5A2C-5ECC-0A49-5D0CC5C97C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56432" y="3228100"/>
                <a:ext cx="1495060" cy="2325531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3A3CEDA-27AB-EDD7-5F82-64F202C43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r="750" b="17010"/>
            <a:stretch/>
          </p:blipFill>
          <p:spPr>
            <a:xfrm>
              <a:off x="4025707" y="1992774"/>
              <a:ext cx="1078219" cy="90158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EE9E26-6426-43E7-0E8F-BE50F549E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r="750" b="17010"/>
            <a:stretch/>
          </p:blipFill>
          <p:spPr>
            <a:xfrm>
              <a:off x="6799385" y="2021351"/>
              <a:ext cx="1078219" cy="901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216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1458D-C00D-3EB1-1552-AC33EFDE9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4CC4E-4FD9-32BE-DE2D-5652FAF2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B88B89B9-FB96-B7A0-33F5-31EFE2967554}"/>
              </a:ext>
            </a:extLst>
          </p:cNvPr>
          <p:cNvSpPr/>
          <p:nvPr/>
        </p:nvSpPr>
        <p:spPr>
          <a:xfrm flipH="1">
            <a:off x="1487681" y="4006132"/>
            <a:ext cx="335718" cy="1232617"/>
          </a:xfrm>
          <a:prstGeom prst="arc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DAD07E-0E10-4A9C-9DC1-07A9E99E5EE7}"/>
              </a:ext>
            </a:extLst>
          </p:cNvPr>
          <p:cNvSpPr txBox="1"/>
          <p:nvPr/>
        </p:nvSpPr>
        <p:spPr>
          <a:xfrm>
            <a:off x="1198872" y="4052500"/>
            <a:ext cx="32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Minimum core data elements &amp; indicators recommended by WHO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E8E73B9-2B85-1DA4-0AD4-54E3FFEC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19" y="86425"/>
            <a:ext cx="11432380" cy="364384"/>
          </a:xfrm>
        </p:spPr>
        <p:txBody>
          <a:bodyPr>
            <a:noAutofit/>
          </a:bodyPr>
          <a:lstStyle/>
          <a:p>
            <a:r>
              <a:rPr lang="fr-FR" sz="2800" b="1" dirty="0">
                <a:latin typeface="Source Sans Pro" panose="020B0503030403020204" pitchFamily="34" charset="0"/>
                <a:cs typeface="Leelawadee"/>
              </a:rPr>
              <a:t>Contexte actuel : </a:t>
            </a:r>
            <a:r>
              <a:rPr lang="fr-FR" sz="2800" dirty="0">
                <a:latin typeface="Source Sans Pro" panose="020B0503030403020204" pitchFamily="34" charset="0"/>
                <a:cs typeface="Leelawadee"/>
              </a:rPr>
              <a:t>L'absence d'adoption des standards de données de surveillance produit la fragmentation des systèmes  de santé numérique.</a:t>
            </a:r>
            <a:r>
              <a:rPr lang="en-GB" sz="2800" dirty="0">
                <a:latin typeface="Source Sans Pro" panose="020B0503030403020204" pitchFamily="34" charset="0"/>
                <a:cs typeface="Leelawadee"/>
              </a:rPr>
              <a:t>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119AC0D-A17A-13DB-B15E-C4AA4D896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54" y="4559763"/>
            <a:ext cx="3228892" cy="14945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0FD2FD-ACFC-DDF7-4912-1CFCA0AE1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946" y="649921"/>
            <a:ext cx="8439042" cy="5558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5B3D75-E743-A360-EF7B-A9BD14D70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51" y="1667115"/>
            <a:ext cx="1868049" cy="236220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147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59D0-E6D3-B985-E26D-72CCCEA5D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DCD7F91C-EC24-380B-DCE6-E122B6D1D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646" y="534453"/>
            <a:ext cx="8569950" cy="6028271"/>
          </a:xfrm>
          <a:prstGeom prst="rect">
            <a:avLst/>
          </a:prstGeom>
        </p:spPr>
      </p:pic>
      <p:sp>
        <p:nvSpPr>
          <p:cNvPr id="44" name="Arc 43">
            <a:extLst>
              <a:ext uri="{FF2B5EF4-FFF2-40B4-BE49-F238E27FC236}">
                <a16:creationId xmlns:a16="http://schemas.microsoft.com/office/drawing/2014/main" id="{629363D0-3E01-7840-8C9F-814AF4FC84D9}"/>
              </a:ext>
            </a:extLst>
          </p:cNvPr>
          <p:cNvSpPr/>
          <p:nvPr/>
        </p:nvSpPr>
        <p:spPr>
          <a:xfrm flipH="1">
            <a:off x="1487681" y="4006132"/>
            <a:ext cx="335718" cy="1232617"/>
          </a:xfrm>
          <a:prstGeom prst="arc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2BE557F-0758-80DE-16C3-04A721F24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54" y="4559763"/>
            <a:ext cx="3228892" cy="149451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D27DC87-07F7-701E-6A19-D1273CA48F27}"/>
              </a:ext>
            </a:extLst>
          </p:cNvPr>
          <p:cNvSpPr txBox="1"/>
          <p:nvPr/>
        </p:nvSpPr>
        <p:spPr>
          <a:xfrm>
            <a:off x="1198872" y="4052500"/>
            <a:ext cx="32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Minimum core data elements &amp; indicators recommended by WHO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145CE6-DBEA-4A32-8E09-877ABCF14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51" y="1667115"/>
            <a:ext cx="1868049" cy="236220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9B2C6D-0CAF-4D9A-6680-DAE37BCB956F}"/>
              </a:ext>
            </a:extLst>
          </p:cNvPr>
          <p:cNvSpPr txBox="1">
            <a:spLocks/>
          </p:cNvSpPr>
          <p:nvPr/>
        </p:nvSpPr>
        <p:spPr>
          <a:xfrm>
            <a:off x="302419" y="86425"/>
            <a:ext cx="11432380" cy="3643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2800" b="1" dirty="0" err="1">
                <a:latin typeface="Source Sans Pro" panose="020B0503030403020204" pitchFamily="34" charset="0"/>
                <a:cs typeface="Leelawadee"/>
              </a:rPr>
              <a:t>Context</a:t>
            </a:r>
            <a:r>
              <a:rPr lang="fr-FR" sz="2800" b="1" dirty="0">
                <a:latin typeface="Source Sans Pro" panose="020B0503030403020204" pitchFamily="34" charset="0"/>
                <a:cs typeface="Leelawadee"/>
              </a:rPr>
              <a:t> futur : </a:t>
            </a:r>
            <a:r>
              <a:rPr lang="fr-FR" sz="2800" dirty="0">
                <a:latin typeface="Source Sans Pro" panose="020B0503030403020204" pitchFamily="34" charset="0"/>
                <a:cs typeface="Leelawadee"/>
              </a:rPr>
              <a:t>L’adoption des normes de données de surveillance produit des systèmes  de santé numérique cohérent.</a:t>
            </a:r>
            <a:r>
              <a:rPr lang="en-GB" sz="2800" dirty="0">
                <a:latin typeface="Source Sans Pro" panose="020B0503030403020204" pitchFamily="34" charset="0"/>
                <a:cs typeface="Leelawade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7540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2B76B-A3A4-70BF-B8CC-D0688F1A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F3E6B48-22F4-D6B4-FF72-4ACDC283FC25}"/>
              </a:ext>
            </a:extLst>
          </p:cNvPr>
          <p:cNvSpPr txBox="1">
            <a:spLocks/>
          </p:cNvSpPr>
          <p:nvPr/>
        </p:nvSpPr>
        <p:spPr>
          <a:xfrm>
            <a:off x="-105726" y="-28575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rgbClr val="00205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743042">
              <a:defRPr/>
            </a:pPr>
            <a:fld id="{65D3BAD9-034F-4EA5-A5B0-51D0748B3E6E}" type="slidenum">
              <a:rPr lang="en-GB" altLang="en-US" sz="1782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pPr algn="l" defTabSz="743042">
                <a:defRPr/>
              </a:pPr>
              <a:t>6</a:t>
            </a:fld>
            <a:endParaRPr lang="en-GB" altLang="en-US" sz="1782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6DE8B9-4B82-012D-B2A5-CA8B0512ADE6}"/>
              </a:ext>
            </a:extLst>
          </p:cNvPr>
          <p:cNvCxnSpPr>
            <a:cxnSpLocks/>
          </p:cNvCxnSpPr>
          <p:nvPr/>
        </p:nvCxnSpPr>
        <p:spPr>
          <a:xfrm flipH="1">
            <a:off x="4345455" y="1758779"/>
            <a:ext cx="13058" cy="3166715"/>
          </a:xfrm>
          <a:prstGeom prst="line">
            <a:avLst/>
          </a:prstGeom>
          <a:ln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153A299-B42D-A7CA-457C-17F2AC22A85C}"/>
              </a:ext>
            </a:extLst>
          </p:cNvPr>
          <p:cNvGrpSpPr/>
          <p:nvPr/>
        </p:nvGrpSpPr>
        <p:grpSpPr>
          <a:xfrm>
            <a:off x="907560" y="1617296"/>
            <a:ext cx="9881082" cy="333315"/>
            <a:chOff x="3272609" y="2866254"/>
            <a:chExt cx="33195406" cy="10269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4AA6CA-20BB-88A6-DCE2-287F7171EBA8}"/>
                </a:ext>
              </a:extLst>
            </p:cNvPr>
            <p:cNvSpPr txBox="1"/>
            <p:nvPr/>
          </p:nvSpPr>
          <p:spPr>
            <a:xfrm>
              <a:off x="3272609" y="2964399"/>
              <a:ext cx="6264285" cy="903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7218" tIns="13609" rIns="27218" bIns="13609" anchor="t">
              <a:spAutoFit/>
            </a:bodyPr>
            <a:lstStyle/>
            <a:p>
              <a:pPr marL="0" marR="0" lvl="0" indent="0" algn="ctr" defTabSz="7430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27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ource Sans Pro"/>
                  <a:ea typeface="Source Sans Pro"/>
                  <a:cs typeface="Aharoni"/>
                </a:rPr>
                <a:t>Context </a:t>
              </a:r>
              <a:r>
                <a:rPr kumimoji="0" lang="en-GB" sz="1727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Source Sans Pro"/>
                  <a:ea typeface="Source Sans Pro"/>
                  <a:cs typeface="Aharoni"/>
                </a:rPr>
                <a:t>actuel</a:t>
              </a:r>
              <a:endParaRPr kumimoji="0" lang="en-US" sz="1727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/>
                <a:ea typeface="Source Sans Pro"/>
                <a:cs typeface="Aharoni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853314-A8C2-36A9-27BB-FD983C0412AE}"/>
                </a:ext>
              </a:extLst>
            </p:cNvPr>
            <p:cNvSpPr txBox="1"/>
            <p:nvPr/>
          </p:nvSpPr>
          <p:spPr>
            <a:xfrm>
              <a:off x="30203730" y="2989661"/>
              <a:ext cx="6264285" cy="903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7218" tIns="13609" rIns="27218" bIns="13609" anchor="t">
              <a:spAutoFit/>
            </a:bodyPr>
            <a:lstStyle/>
            <a:p>
              <a:pPr marL="0" marR="0" lvl="0" indent="0" algn="ctr" defTabSz="7430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727" b="1" dirty="0">
                  <a:latin typeface="Source Sans Pro"/>
                  <a:ea typeface="Source Sans Pro" panose="020B0503030403020204" pitchFamily="34" charset="0"/>
                  <a:cs typeface="Aharoni"/>
                </a:rPr>
                <a:t>Context </a:t>
              </a:r>
              <a:r>
                <a:rPr lang="en-GB" sz="1727" b="1" dirty="0" err="1">
                  <a:latin typeface="Source Sans Pro"/>
                  <a:ea typeface="Source Sans Pro" panose="020B0503030403020204" pitchFamily="34" charset="0"/>
                  <a:cs typeface="Aharoni"/>
                </a:rPr>
                <a:t>Futur</a:t>
              </a:r>
              <a:endParaRPr kumimoji="0" lang="en-US" sz="1727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7D3BE7-19A4-F898-6908-A6C603CD06EF}"/>
                </a:ext>
              </a:extLst>
            </p:cNvPr>
            <p:cNvSpPr txBox="1"/>
            <p:nvPr/>
          </p:nvSpPr>
          <p:spPr>
            <a:xfrm>
              <a:off x="12791969" y="2866254"/>
              <a:ext cx="14928355" cy="903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7218" tIns="13609" rIns="27218" bIns="13609" anchor="t">
              <a:spAutoFit/>
            </a:bodyPr>
            <a:lstStyle/>
            <a:p>
              <a:pPr marL="0" marR="0" lvl="0" indent="0" algn="ctr" defTabSz="7430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27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Source Sans Pro"/>
                  <a:ea typeface="Source Sans Pro"/>
                  <a:cs typeface="Aharoni"/>
                </a:rPr>
                <a:t>Approche</a:t>
              </a:r>
              <a:r>
                <a:rPr kumimoji="0" lang="en-GB" sz="1727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ource Sans Pro"/>
                  <a:ea typeface="Source Sans Pro"/>
                  <a:cs typeface="Aharoni"/>
                </a:rPr>
                <a:t> </a:t>
              </a:r>
              <a:r>
                <a:rPr kumimoji="0" lang="en-GB" sz="1727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Source Sans Pro"/>
                  <a:ea typeface="Source Sans Pro"/>
                  <a:cs typeface="Aharoni"/>
                </a:rPr>
                <a:t>basée</a:t>
              </a:r>
              <a:r>
                <a:rPr kumimoji="0" lang="en-GB" sz="1727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ource Sans Pro"/>
                  <a:ea typeface="Source Sans Pro"/>
                  <a:cs typeface="Aharoni"/>
                </a:rPr>
                <a:t> sur les standards</a:t>
              </a:r>
              <a:endParaRPr kumimoji="0" lang="en-US" sz="1727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/>
                <a:ea typeface="Source Sans Pro"/>
                <a:cs typeface="Aharon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3CB07B-1DD0-DC15-B101-F2E3FD782F79}"/>
              </a:ext>
            </a:extLst>
          </p:cNvPr>
          <p:cNvGrpSpPr/>
          <p:nvPr/>
        </p:nvGrpSpPr>
        <p:grpSpPr>
          <a:xfrm>
            <a:off x="256929" y="2079127"/>
            <a:ext cx="11020188" cy="3980264"/>
            <a:chOff x="1155078" y="9166719"/>
            <a:chExt cx="37022217" cy="1337166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79100DC-28C3-1094-FA9B-32779038D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8944"/>
            <a:stretch/>
          </p:blipFill>
          <p:spPr>
            <a:xfrm>
              <a:off x="13552911" y="10123627"/>
              <a:ext cx="13121732" cy="1207400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B6C6F7C-D677-A8D3-77FA-BC2BBEA14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137" t="11037" r="46869" b="50409"/>
            <a:stretch/>
          </p:blipFill>
          <p:spPr>
            <a:xfrm>
              <a:off x="1155078" y="9166719"/>
              <a:ext cx="11546498" cy="6591516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91ADF1C-A992-3648-2EE1-D5A19359B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3690" t="10960" r="-31" b="53744"/>
            <a:stretch/>
          </p:blipFill>
          <p:spPr>
            <a:xfrm>
              <a:off x="1733266" y="15640539"/>
              <a:ext cx="9971720" cy="659151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2" name="Picture 41" descr="A diagram of data processing&#10;&#10;Description automatically generated">
              <a:extLst>
                <a:ext uri="{FF2B5EF4-FFF2-40B4-BE49-F238E27FC236}">
                  <a16:creationId xmlns:a16="http://schemas.microsoft.com/office/drawing/2014/main" id="{25313920-7219-B660-F433-82953365B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03" t="62690" r="9236" b="-54"/>
            <a:stretch/>
          </p:blipFill>
          <p:spPr>
            <a:xfrm>
              <a:off x="28725573" y="15946864"/>
              <a:ext cx="9451722" cy="659151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D999E1-BA6E-1CAD-C718-B1623B8D6CBC}"/>
              </a:ext>
            </a:extLst>
          </p:cNvPr>
          <p:cNvGrpSpPr/>
          <p:nvPr/>
        </p:nvGrpSpPr>
        <p:grpSpPr>
          <a:xfrm rot="5400000">
            <a:off x="8978501" y="2079127"/>
            <a:ext cx="1783791" cy="1888769"/>
            <a:chOff x="29856874" y="8634822"/>
            <a:chExt cx="5992628" cy="634530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BD2458E-B41E-6475-5BCC-CE27FD03B49F}"/>
                </a:ext>
              </a:extLst>
            </p:cNvPr>
            <p:cNvSpPr/>
            <p:nvPr/>
          </p:nvSpPr>
          <p:spPr>
            <a:xfrm>
              <a:off x="29989688" y="9074700"/>
              <a:ext cx="5431395" cy="5635576"/>
            </a:xfrm>
            <a:prstGeom prst="ellipse">
              <a:avLst/>
            </a:prstGeom>
            <a:noFill/>
            <a:ln w="76200" cap="sq">
              <a:solidFill>
                <a:srgbClr val="78D5FF"/>
              </a:solidFill>
              <a:prstDash val="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218" tIns="13609" rIns="27218" bIns="136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05154" rtl="0" eaLnBrk="1" fontAlgn="auto" latinLnBrk="0" hangingPunct="1">
                <a:lnSpc>
                  <a:spcPct val="100000"/>
                </a:lnSpc>
                <a:spcBef>
                  <a:spcPts val="89"/>
                </a:spcBef>
                <a:spcAft>
                  <a:spcPts val="89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76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2C9705C-1A01-4552-5D28-64822AB8B0D5}"/>
                </a:ext>
              </a:extLst>
            </p:cNvPr>
            <p:cNvSpPr/>
            <p:nvPr/>
          </p:nvSpPr>
          <p:spPr>
            <a:xfrm>
              <a:off x="29856874" y="10187454"/>
              <a:ext cx="879750" cy="879750"/>
            </a:xfrm>
            <a:prstGeom prst="ellipse">
              <a:avLst/>
            </a:prstGeom>
            <a:solidFill>
              <a:srgbClr val="49B67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218" tIns="13609" rIns="27218" bIns="136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05154" rtl="0" eaLnBrk="1" fontAlgn="auto" latinLnBrk="0" hangingPunct="1">
                <a:lnSpc>
                  <a:spcPct val="100000"/>
                </a:lnSpc>
                <a:spcBef>
                  <a:spcPts val="89"/>
                </a:spcBef>
                <a:spcAft>
                  <a:spcPts val="89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76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A1E06A-D071-8241-A5BF-1757433CF0A6}"/>
                </a:ext>
              </a:extLst>
            </p:cNvPr>
            <p:cNvSpPr/>
            <p:nvPr/>
          </p:nvSpPr>
          <p:spPr>
            <a:xfrm>
              <a:off x="33182489" y="14162189"/>
              <a:ext cx="814102" cy="817935"/>
            </a:xfrm>
            <a:prstGeom prst="ellipse">
              <a:avLst/>
            </a:prstGeom>
            <a:solidFill>
              <a:srgbClr val="FBB94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218" tIns="13609" rIns="27218" bIns="136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05154" rtl="0" eaLnBrk="1" fontAlgn="auto" latinLnBrk="0" hangingPunct="1">
                <a:lnSpc>
                  <a:spcPct val="100000"/>
                </a:lnSpc>
                <a:spcBef>
                  <a:spcPts val="89"/>
                </a:spcBef>
                <a:spcAft>
                  <a:spcPts val="8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2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#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F8DD012-5734-09EA-E41A-CB3226D3D6A3}"/>
                </a:ext>
              </a:extLst>
            </p:cNvPr>
            <p:cNvSpPr/>
            <p:nvPr/>
          </p:nvSpPr>
          <p:spPr>
            <a:xfrm rot="2248202">
              <a:off x="30090209" y="13096819"/>
              <a:ext cx="821825" cy="879753"/>
            </a:xfrm>
            <a:prstGeom prst="ellipse">
              <a:avLst/>
            </a:prstGeom>
            <a:solidFill>
              <a:srgbClr val="EE706A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218" tIns="13609" rIns="27218" bIns="136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05154" rtl="0" eaLnBrk="1" fontAlgn="auto" latinLnBrk="0" hangingPunct="1">
                <a:lnSpc>
                  <a:spcPct val="100000"/>
                </a:lnSpc>
                <a:spcBef>
                  <a:spcPts val="89"/>
                </a:spcBef>
                <a:spcAft>
                  <a:spcPts val="8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29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§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953DF44-C923-DF73-4262-034E815B7B54}"/>
                </a:ext>
              </a:extLst>
            </p:cNvPr>
            <p:cNvSpPr/>
            <p:nvPr/>
          </p:nvSpPr>
          <p:spPr>
            <a:xfrm>
              <a:off x="35057983" y="11422218"/>
              <a:ext cx="791519" cy="879753"/>
            </a:xfrm>
            <a:prstGeom prst="ellipse">
              <a:avLst/>
            </a:prstGeom>
            <a:solidFill>
              <a:srgbClr val="B18048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218" tIns="13609" rIns="27218" bIns="136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05154" rtl="0" eaLnBrk="1" fontAlgn="auto" latinLnBrk="0" hangingPunct="1">
                <a:lnSpc>
                  <a:spcPct val="100000"/>
                </a:lnSpc>
                <a:spcBef>
                  <a:spcPts val="89"/>
                </a:spcBef>
                <a:spcAft>
                  <a:spcPts val="8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786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∞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FDC02FA-313B-922F-4634-B1A9F81BF9FD}"/>
                </a:ext>
              </a:extLst>
            </p:cNvPr>
            <p:cNvSpPr/>
            <p:nvPr/>
          </p:nvSpPr>
          <p:spPr>
            <a:xfrm>
              <a:off x="32880622" y="8634822"/>
              <a:ext cx="807494" cy="879753"/>
            </a:xfrm>
            <a:prstGeom prst="ellipse">
              <a:avLst/>
            </a:prstGeom>
            <a:solidFill>
              <a:srgbClr val="03A09A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218" tIns="13609" rIns="27218" bIns="136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05154" rtl="0" eaLnBrk="1" fontAlgn="auto" latinLnBrk="0" hangingPunct="1">
                <a:lnSpc>
                  <a:spcPct val="100000"/>
                </a:lnSpc>
                <a:spcBef>
                  <a:spcPts val="89"/>
                </a:spcBef>
                <a:spcAft>
                  <a:spcPts val="89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58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5E42E9F-FAFE-1EE9-81B7-AF0DD536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78197">
              <a:off x="29965580" y="10317920"/>
              <a:ext cx="662337" cy="66233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4C82169-C5FD-F281-B275-3DBED5736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880622" y="8722636"/>
              <a:ext cx="807494" cy="635337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67C5A22-49BA-800C-6AF8-16802314A2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398" y="2180497"/>
            <a:ext cx="232717" cy="23271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E228802-8549-9875-0473-0BD8826F0957}"/>
              </a:ext>
            </a:extLst>
          </p:cNvPr>
          <p:cNvSpPr/>
          <p:nvPr/>
        </p:nvSpPr>
        <p:spPr>
          <a:xfrm>
            <a:off x="3117721" y="2520375"/>
            <a:ext cx="244628" cy="261871"/>
          </a:xfrm>
          <a:prstGeom prst="ellipse">
            <a:avLst/>
          </a:prstGeom>
          <a:solidFill>
            <a:srgbClr val="EE706A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218" tIns="13609" rIns="27218" bIns="13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05154" rtl="0" eaLnBrk="1" fontAlgn="auto" latinLnBrk="0" hangingPunct="1">
              <a:lnSpc>
                <a:spcPct val="100000"/>
              </a:lnSpc>
              <a:spcBef>
                <a:spcPts val="89"/>
              </a:spcBef>
              <a:spcAft>
                <a:spcPts val="89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29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§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325B3E3-EFFA-866A-B616-C0974534FFE9}"/>
              </a:ext>
            </a:extLst>
          </p:cNvPr>
          <p:cNvSpPr/>
          <p:nvPr/>
        </p:nvSpPr>
        <p:spPr>
          <a:xfrm>
            <a:off x="478032" y="2520375"/>
            <a:ext cx="244628" cy="261871"/>
          </a:xfrm>
          <a:prstGeom prst="ellipse">
            <a:avLst/>
          </a:prstGeom>
          <a:solidFill>
            <a:srgbClr val="EE706A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218" tIns="13609" rIns="27218" bIns="13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05154" rtl="0" eaLnBrk="1" fontAlgn="auto" latinLnBrk="0" hangingPunct="1">
              <a:lnSpc>
                <a:spcPct val="100000"/>
              </a:lnSpc>
              <a:spcBef>
                <a:spcPts val="89"/>
              </a:spcBef>
              <a:spcAft>
                <a:spcPts val="89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29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§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180216A-929E-F7A6-13AD-727AA46853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351" y="2203514"/>
            <a:ext cx="232717" cy="232717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96B68D4-424C-8905-A545-3C706985D357}"/>
              </a:ext>
            </a:extLst>
          </p:cNvPr>
          <p:cNvSpPr/>
          <p:nvPr/>
        </p:nvSpPr>
        <p:spPr>
          <a:xfrm>
            <a:off x="478032" y="2874986"/>
            <a:ext cx="261870" cy="261870"/>
          </a:xfrm>
          <a:prstGeom prst="ellipse">
            <a:avLst/>
          </a:prstGeom>
          <a:solidFill>
            <a:srgbClr val="49B675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218" tIns="13609" rIns="27218" bIns="13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05154" rtl="0" eaLnBrk="1" fontAlgn="auto" latinLnBrk="0" hangingPunct="1">
              <a:lnSpc>
                <a:spcPct val="100000"/>
              </a:lnSpc>
              <a:spcBef>
                <a:spcPts val="89"/>
              </a:spcBef>
              <a:spcAft>
                <a:spcPts val="89"/>
              </a:spcAft>
              <a:buClrTx/>
              <a:buSzTx/>
              <a:buFontTx/>
              <a:buNone/>
              <a:tabLst/>
              <a:defRPr/>
            </a:pPr>
            <a:endParaRPr kumimoji="0" lang="en-GB" sz="476" b="0" i="0" u="none" strike="noStrike" kern="1200" cap="none" spc="0" normalizeH="0" baseline="0" noProof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764EE62-8F47-7E59-1AFE-A07252859E96}"/>
              </a:ext>
            </a:extLst>
          </p:cNvPr>
          <p:cNvSpPr/>
          <p:nvPr/>
        </p:nvSpPr>
        <p:spPr>
          <a:xfrm>
            <a:off x="3117721" y="2842969"/>
            <a:ext cx="261870" cy="261870"/>
          </a:xfrm>
          <a:prstGeom prst="ellipse">
            <a:avLst/>
          </a:prstGeom>
          <a:solidFill>
            <a:srgbClr val="49B675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218" tIns="13609" rIns="27218" bIns="13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05154" rtl="0" eaLnBrk="1" fontAlgn="auto" latinLnBrk="0" hangingPunct="1">
              <a:lnSpc>
                <a:spcPct val="100000"/>
              </a:lnSpc>
              <a:spcBef>
                <a:spcPts val="89"/>
              </a:spcBef>
              <a:spcAft>
                <a:spcPts val="89"/>
              </a:spcAft>
              <a:buClrTx/>
              <a:buSzTx/>
              <a:buFontTx/>
              <a:buNone/>
              <a:tabLst/>
              <a:defRPr/>
            </a:pPr>
            <a:endParaRPr kumimoji="0" lang="en-GB" sz="476" b="0" i="0" u="none" strike="noStrike" kern="1200" cap="none" spc="0" normalizeH="0" baseline="0" noProof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888EAE-3D47-810E-A1F8-E67BF52565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99" y="2892380"/>
            <a:ext cx="174192" cy="1741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3A9AFE-9E46-419B-293E-5CEF99C019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610" y="2916143"/>
            <a:ext cx="161818" cy="16181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AD82609A-0C17-F061-B565-B00A8483A9EC}"/>
              </a:ext>
            </a:extLst>
          </p:cNvPr>
          <p:cNvSpPr/>
          <p:nvPr/>
        </p:nvSpPr>
        <p:spPr>
          <a:xfrm>
            <a:off x="3123592" y="3212001"/>
            <a:ext cx="237523" cy="241925"/>
          </a:xfrm>
          <a:prstGeom prst="ellipse">
            <a:avLst/>
          </a:prstGeom>
          <a:solidFill>
            <a:srgbClr val="FBB94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218" tIns="13609" rIns="27218" bIns="13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05154" rtl="0" eaLnBrk="1" fontAlgn="auto" latinLnBrk="0" hangingPunct="1">
              <a:lnSpc>
                <a:spcPct val="100000"/>
              </a:lnSpc>
              <a:spcBef>
                <a:spcPts val="89"/>
              </a:spcBef>
              <a:spcAft>
                <a:spcPts val="89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29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A3DAF55-1734-5380-5B28-F0C0DA54CB43}"/>
              </a:ext>
            </a:extLst>
          </p:cNvPr>
          <p:cNvSpPr/>
          <p:nvPr/>
        </p:nvSpPr>
        <p:spPr>
          <a:xfrm>
            <a:off x="507238" y="3193047"/>
            <a:ext cx="228992" cy="241925"/>
          </a:xfrm>
          <a:prstGeom prst="ellipse">
            <a:avLst/>
          </a:prstGeom>
          <a:solidFill>
            <a:srgbClr val="FBB94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218" tIns="13609" rIns="27218" bIns="13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05154" rtl="0" eaLnBrk="1" fontAlgn="auto" latinLnBrk="0" hangingPunct="1">
              <a:lnSpc>
                <a:spcPct val="100000"/>
              </a:lnSpc>
              <a:spcBef>
                <a:spcPts val="89"/>
              </a:spcBef>
              <a:spcAft>
                <a:spcPts val="89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29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0BB0DAA-2C3A-1DB4-BCC7-20C43EB3F745}"/>
              </a:ext>
            </a:extLst>
          </p:cNvPr>
          <p:cNvSpPr/>
          <p:nvPr/>
        </p:nvSpPr>
        <p:spPr>
          <a:xfrm>
            <a:off x="3135370" y="3529545"/>
            <a:ext cx="235607" cy="261871"/>
          </a:xfrm>
          <a:prstGeom prst="ellipse">
            <a:avLst/>
          </a:prstGeom>
          <a:solidFill>
            <a:srgbClr val="B18048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218" tIns="13609" rIns="27218" bIns="13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05154" rtl="0" eaLnBrk="1" fontAlgn="auto" latinLnBrk="0" hangingPunct="1">
              <a:lnSpc>
                <a:spcPct val="100000"/>
              </a:lnSpc>
              <a:spcBef>
                <a:spcPts val="89"/>
              </a:spcBef>
              <a:spcAft>
                <a:spcPts val="89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86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∞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0814163-F0C2-F836-DE20-1808D26B5CC1}"/>
              </a:ext>
            </a:extLst>
          </p:cNvPr>
          <p:cNvSpPr/>
          <p:nvPr/>
        </p:nvSpPr>
        <p:spPr>
          <a:xfrm>
            <a:off x="515461" y="3514783"/>
            <a:ext cx="235607" cy="261871"/>
          </a:xfrm>
          <a:prstGeom prst="ellipse">
            <a:avLst/>
          </a:prstGeom>
          <a:solidFill>
            <a:srgbClr val="B18048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218" tIns="13609" rIns="27218" bIns="136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05154" rtl="0" eaLnBrk="1" fontAlgn="auto" latinLnBrk="0" hangingPunct="1">
              <a:lnSpc>
                <a:spcPct val="100000"/>
              </a:lnSpc>
              <a:spcBef>
                <a:spcPts val="89"/>
              </a:spcBef>
              <a:spcAft>
                <a:spcPts val="89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86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∞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B606780-F255-03C2-2D16-2D3404135A4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97108" y="2622930"/>
            <a:ext cx="805501" cy="80550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0A520B4-9EDF-5D7A-6263-DC3B4179C157}"/>
              </a:ext>
            </a:extLst>
          </p:cNvPr>
          <p:cNvSpPr txBox="1"/>
          <p:nvPr/>
        </p:nvSpPr>
        <p:spPr>
          <a:xfrm>
            <a:off x="4697283" y="3635668"/>
            <a:ext cx="2271975" cy="923330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05154" rtl="0" eaLnBrk="1" fontAlgn="auto" latinLnBrk="0" hangingPunct="1">
              <a:lnSpc>
                <a:spcPct val="100000"/>
              </a:lnSpc>
              <a:spcBef>
                <a:spcPts val="89"/>
              </a:spcBef>
              <a:spcAft>
                <a:spcPts val="89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Standards de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Terminologie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&amp;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Interopérabilité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49E35C26-2FF2-2596-BD2B-B2FA2E85D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42" y="109161"/>
            <a:ext cx="11732429" cy="824724"/>
          </a:xfrm>
          <a:ln>
            <a:noFill/>
          </a:ln>
        </p:spPr>
        <p:txBody>
          <a:bodyPr>
            <a:noAutofit/>
          </a:bodyPr>
          <a:lstStyle/>
          <a:p>
            <a:r>
              <a:rPr lang="fr-FR" dirty="0"/>
              <a:t>Standardisation des données de surveillance pour une meilleure intégration des systèmes de données.</a:t>
            </a:r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364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2FF05BA-1B75-7CC1-15C5-7152ADC7B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5" t="15965" r="44304" b="18722"/>
          <a:stretch/>
        </p:blipFill>
        <p:spPr>
          <a:xfrm>
            <a:off x="393757" y="1829184"/>
            <a:ext cx="748478" cy="8851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 descr="A screenshot of a computer&#10;&#10;Description automatically generated">
            <a:extLst>
              <a:ext uri="{FF2B5EF4-FFF2-40B4-BE49-F238E27FC236}">
                <a16:creationId xmlns:a16="http://schemas.microsoft.com/office/drawing/2014/main" id="{B96EB6FB-E77D-952F-58AB-F380AC1E8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0" t="15965" r="47647" b="18693"/>
          <a:stretch/>
        </p:blipFill>
        <p:spPr>
          <a:xfrm>
            <a:off x="781184" y="2179313"/>
            <a:ext cx="717517" cy="926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E34D36-29F5-462B-973F-A9BC02DDD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95496" y="6219017"/>
            <a:ext cx="4135072" cy="32409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Source Sans Pro" panose="020B0503030403020204" pitchFamily="34" charset="0"/>
                <a:ea typeface="+mn-lt"/>
                <a:cs typeface="Calibri" panose="020F0502020204030204"/>
                <a:hlinkClick r:id="rId5"/>
              </a:rPr>
              <a:t>WHO SMART guidelines: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Source Sans Pro" panose="020B0503030403020204" pitchFamily="34" charset="0"/>
                <a:ea typeface="+mn-lt"/>
                <a:cs typeface="Calibri" panose="020F0502020204030204"/>
                <a:hlinkClick r:id="rId5"/>
              </a:rPr>
              <a:t>optimising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Source Sans Pro" panose="020B0503030403020204" pitchFamily="34" charset="0"/>
                <a:ea typeface="+mn-lt"/>
                <a:cs typeface="Calibri" panose="020F0502020204030204"/>
                <a:hlinkClick r:id="rId5"/>
              </a:rPr>
              <a:t> country-level use of guideline recommendations in the digital age - The Lancet Digital Health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sp>
        <p:nvSpPr>
          <p:cNvPr id="36" name="Title 22">
            <a:extLst>
              <a:ext uri="{FF2B5EF4-FFF2-40B4-BE49-F238E27FC236}">
                <a16:creationId xmlns:a16="http://schemas.microsoft.com/office/drawing/2014/main" id="{B3F81800-A7AF-4A4A-AE41-81B3D7668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57" y="176319"/>
            <a:ext cx="11277600" cy="5388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ource Sans Pro" panose="020B0503030403020204" pitchFamily="34" charset="0"/>
              </a:rPr>
              <a:t>SMART Guidelines – Une </a:t>
            </a:r>
            <a:r>
              <a:rPr lang="en-US" dirty="0" err="1">
                <a:latin typeface="Source Sans Pro" panose="020B0503030403020204" pitchFamily="34" charset="0"/>
              </a:rPr>
              <a:t>approche</a:t>
            </a:r>
            <a:r>
              <a:rPr lang="en-US" dirty="0">
                <a:latin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</a:rPr>
              <a:t>structurée</a:t>
            </a:r>
            <a:r>
              <a:rPr lang="en-US" dirty="0">
                <a:latin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</a:rPr>
              <a:t>vers</a:t>
            </a:r>
            <a:r>
              <a:rPr lang="en-US" dirty="0">
                <a:latin typeface="Source Sans Pro" panose="020B0503030403020204" pitchFamily="34" charset="0"/>
              </a:rPr>
              <a:t> </a:t>
            </a:r>
            <a:r>
              <a:rPr lang="en-US" dirty="0" err="1">
                <a:latin typeface="Source Sans Pro" panose="020B0503030403020204" pitchFamily="34" charset="0"/>
              </a:rPr>
              <a:t>l’interopérabilité</a:t>
            </a:r>
            <a:endParaRPr lang="en-GB" dirty="0">
              <a:latin typeface="Source Sans Pro" panose="020B0503030403020204" pitchFamily="34" charset="0"/>
            </a:endParaRPr>
          </a:p>
        </p:txBody>
      </p:sp>
      <p:sp>
        <p:nvSpPr>
          <p:cNvPr id="86" name="Triangle 19">
            <a:extLst>
              <a:ext uri="{FF2B5EF4-FFF2-40B4-BE49-F238E27FC236}">
                <a16:creationId xmlns:a16="http://schemas.microsoft.com/office/drawing/2014/main" id="{7F89B6C0-0A0D-5C46-C83B-0A063FE059FE}"/>
              </a:ext>
            </a:extLst>
          </p:cNvPr>
          <p:cNvSpPr/>
          <p:nvPr/>
        </p:nvSpPr>
        <p:spPr>
          <a:xfrm rot="10800000">
            <a:off x="2974193" y="4041716"/>
            <a:ext cx="1233286" cy="227746"/>
          </a:xfrm>
          <a:prstGeom prst="triangle">
            <a:avLst/>
          </a:prstGeom>
          <a:solidFill>
            <a:schemeClr val="accent5">
              <a:lumMod val="75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sp>
        <p:nvSpPr>
          <p:cNvPr id="87" name="Triangle 19">
            <a:extLst>
              <a:ext uri="{FF2B5EF4-FFF2-40B4-BE49-F238E27FC236}">
                <a16:creationId xmlns:a16="http://schemas.microsoft.com/office/drawing/2014/main" id="{CFE7A4F1-3628-DCBE-5734-623B3676C02C}"/>
              </a:ext>
            </a:extLst>
          </p:cNvPr>
          <p:cNvSpPr/>
          <p:nvPr/>
        </p:nvSpPr>
        <p:spPr>
          <a:xfrm rot="10800000">
            <a:off x="5209159" y="4036557"/>
            <a:ext cx="1233286" cy="227746"/>
          </a:xfrm>
          <a:prstGeom prst="triangle">
            <a:avLst/>
          </a:prstGeom>
          <a:solidFill>
            <a:schemeClr val="accent5">
              <a:lumMod val="7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sp>
        <p:nvSpPr>
          <p:cNvPr id="88" name="Triangle 19">
            <a:extLst>
              <a:ext uri="{FF2B5EF4-FFF2-40B4-BE49-F238E27FC236}">
                <a16:creationId xmlns:a16="http://schemas.microsoft.com/office/drawing/2014/main" id="{F15155D8-057F-767C-B201-71DA65CB7F4E}"/>
              </a:ext>
            </a:extLst>
          </p:cNvPr>
          <p:cNvSpPr/>
          <p:nvPr/>
        </p:nvSpPr>
        <p:spPr>
          <a:xfrm rot="10800000">
            <a:off x="7582918" y="4047322"/>
            <a:ext cx="1233286" cy="227746"/>
          </a:xfrm>
          <a:prstGeom prst="triangle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sp>
        <p:nvSpPr>
          <p:cNvPr id="85" name="Triangle 19">
            <a:extLst>
              <a:ext uri="{FF2B5EF4-FFF2-40B4-BE49-F238E27FC236}">
                <a16:creationId xmlns:a16="http://schemas.microsoft.com/office/drawing/2014/main" id="{0A3E799B-7B01-E197-26C1-13DA880B5B4F}"/>
              </a:ext>
            </a:extLst>
          </p:cNvPr>
          <p:cNvSpPr/>
          <p:nvPr/>
        </p:nvSpPr>
        <p:spPr>
          <a:xfrm rot="10800000">
            <a:off x="603598" y="4041716"/>
            <a:ext cx="1233286" cy="227746"/>
          </a:xfrm>
          <a:prstGeom prst="triangle">
            <a:avLst/>
          </a:prstGeom>
          <a:solidFill>
            <a:schemeClr val="accent5">
              <a:lumMod val="7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82D24719-9864-D39B-78BB-3BDB494901BC}"/>
              </a:ext>
            </a:extLst>
          </p:cNvPr>
          <p:cNvSpPr/>
          <p:nvPr/>
        </p:nvSpPr>
        <p:spPr>
          <a:xfrm>
            <a:off x="9563032" y="5119461"/>
            <a:ext cx="628057" cy="419077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9D97A5B-C4AE-F92D-06FA-AD7ACC8C7193}"/>
              </a:ext>
            </a:extLst>
          </p:cNvPr>
          <p:cNvGrpSpPr/>
          <p:nvPr/>
        </p:nvGrpSpPr>
        <p:grpSpPr>
          <a:xfrm>
            <a:off x="2642404" y="1256880"/>
            <a:ext cx="2093054" cy="2447193"/>
            <a:chOff x="2451774" y="1957151"/>
            <a:chExt cx="2093054" cy="244719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AA0A81-534A-FA75-C31B-D15CFAC869BA}"/>
                </a:ext>
              </a:extLst>
            </p:cNvPr>
            <p:cNvSpPr/>
            <p:nvPr/>
          </p:nvSpPr>
          <p:spPr>
            <a:xfrm>
              <a:off x="2700454" y="2557189"/>
              <a:ext cx="1614549" cy="1134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6CE33D3-6FDF-69E2-6BE1-A6C900E7FB7A}"/>
                </a:ext>
              </a:extLst>
            </p:cNvPr>
            <p:cNvSpPr/>
            <p:nvPr/>
          </p:nvSpPr>
          <p:spPr>
            <a:xfrm>
              <a:off x="2577182" y="2468316"/>
              <a:ext cx="1827598" cy="1901952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ABEFC30-6ECB-3EB0-05C4-B8B7AE73DBAD}"/>
                </a:ext>
              </a:extLst>
            </p:cNvPr>
            <p:cNvSpPr txBox="1"/>
            <p:nvPr/>
          </p:nvSpPr>
          <p:spPr>
            <a:xfrm>
              <a:off x="2451774" y="3942679"/>
              <a:ext cx="20930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Digital Adaptation Kits for </a:t>
              </a:r>
              <a:r>
                <a:rPr lang="en-US" sz="1200" dirty="0">
                  <a:solidFill>
                    <a:prstClr val="black"/>
                  </a:solidFill>
                  <a:latin typeface="Source Sans Pro" panose="020B0503030403020204" pitchFamily="34" charset="0"/>
                </a:rPr>
                <a:t>surveillance guidelines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1007301-A52C-68C4-A116-F45D3275E118}"/>
                </a:ext>
              </a:extLst>
            </p:cNvPr>
            <p:cNvSpPr/>
            <p:nvPr/>
          </p:nvSpPr>
          <p:spPr>
            <a:xfrm>
              <a:off x="2577182" y="1957151"/>
              <a:ext cx="1827598" cy="511165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6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Operational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EF7BEF0-D6D5-7D6E-DF70-691F7E22ED99}"/>
              </a:ext>
            </a:extLst>
          </p:cNvPr>
          <p:cNvGrpSpPr/>
          <p:nvPr/>
        </p:nvGrpSpPr>
        <p:grpSpPr>
          <a:xfrm>
            <a:off x="4761726" y="1222229"/>
            <a:ext cx="2112605" cy="2472354"/>
            <a:chOff x="4684293" y="1938865"/>
            <a:chExt cx="2112605" cy="247235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A302487-ACFC-357A-32BA-AC0A928E4652}"/>
                </a:ext>
              </a:extLst>
            </p:cNvPr>
            <p:cNvSpPr/>
            <p:nvPr/>
          </p:nvSpPr>
          <p:spPr>
            <a:xfrm>
              <a:off x="4963144" y="1938865"/>
              <a:ext cx="1833754" cy="54924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Machine readable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3CD8D26-F81B-793C-DB46-21450C7090CB}"/>
                </a:ext>
              </a:extLst>
            </p:cNvPr>
            <p:cNvSpPr/>
            <p:nvPr/>
          </p:nvSpPr>
          <p:spPr>
            <a:xfrm>
              <a:off x="4963144" y="2493061"/>
              <a:ext cx="1824517" cy="1901952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9721B83-0AD9-6465-7A33-A581CDAA8D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34100" y="2602615"/>
              <a:ext cx="1479230" cy="1219984"/>
              <a:chOff x="7456900" y="1746591"/>
              <a:chExt cx="3290814" cy="2714073"/>
            </a:xfrm>
            <a:solidFill>
              <a:schemeClr val="bg1"/>
            </a:solidFill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D31EC90-FC04-548A-E1F4-9D25DCA1F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6900" y="1746591"/>
                <a:ext cx="3290814" cy="2714073"/>
              </a:xfrm>
              <a:prstGeom prst="rect">
                <a:avLst/>
              </a:prstGeom>
              <a:grpFill/>
            </p:spPr>
          </p:pic>
          <p:pic>
            <p:nvPicPr>
              <p:cNvPr id="44" name="Picture 43" descr="A screenshot of a social media post&#10;&#10;Description automatically generated">
                <a:extLst>
                  <a:ext uri="{FF2B5EF4-FFF2-40B4-BE49-F238E27FC236}">
                    <a16:creationId xmlns:a16="http://schemas.microsoft.com/office/drawing/2014/main" id="{83ABBDCF-9D89-D667-D27D-64B0693321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62" t="51776" r="42781" b="20689"/>
              <a:stretch/>
            </p:blipFill>
            <p:spPr>
              <a:xfrm>
                <a:off x="7615354" y="1876330"/>
                <a:ext cx="2973906" cy="1886721"/>
              </a:xfrm>
              <a:prstGeom prst="roundRect">
                <a:avLst>
                  <a:gd name="adj" fmla="val 7052"/>
                </a:avLst>
              </a:prstGeom>
              <a:grpFill/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F1EFC04-512B-9721-0CFF-DEE5EC59A8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685048" y="1961556"/>
                <a:ext cx="842587" cy="544172"/>
              </a:xfrm>
              <a:prstGeom prst="rect">
                <a:avLst/>
              </a:prstGeom>
              <a:grpFill/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0AAE0BE-A2E9-7B59-6B30-8DEB60E4C8DD}"/>
                </a:ext>
              </a:extLst>
            </p:cNvPr>
            <p:cNvSpPr txBox="1"/>
            <p:nvPr/>
          </p:nvSpPr>
          <p:spPr>
            <a:xfrm>
              <a:off x="4684293" y="3949554"/>
              <a:ext cx="1983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 defTabSz="457200"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Machine-readable guideline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82F8B89-77D4-4BF7-60F4-3A94503B7671}"/>
              </a:ext>
            </a:extLst>
          </p:cNvPr>
          <p:cNvGrpSpPr/>
          <p:nvPr/>
        </p:nvGrpSpPr>
        <p:grpSpPr>
          <a:xfrm>
            <a:off x="357698" y="1285199"/>
            <a:ext cx="1847343" cy="2414860"/>
            <a:chOff x="-347469" y="2064092"/>
            <a:chExt cx="1847343" cy="24148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78C9217-F805-AA1B-6918-E493E4147443}"/>
                </a:ext>
              </a:extLst>
            </p:cNvPr>
            <p:cNvSpPr/>
            <p:nvPr/>
          </p:nvSpPr>
          <p:spPr>
            <a:xfrm>
              <a:off x="-347469" y="2547704"/>
              <a:ext cx="1827598" cy="1901767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7F8D8EA-3854-0DAA-15C8-232E5E6C9D06}"/>
                </a:ext>
              </a:extLst>
            </p:cNvPr>
            <p:cNvSpPr/>
            <p:nvPr/>
          </p:nvSpPr>
          <p:spPr>
            <a:xfrm>
              <a:off x="-342945" y="2064092"/>
              <a:ext cx="1827599" cy="502538"/>
            </a:xfrm>
            <a:prstGeom prst="rect">
              <a:avLst/>
            </a:prstGeom>
            <a:solidFill>
              <a:srgbClr val="D2BAE8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Narrative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44231F-C5E6-F625-BD1D-168549481904}"/>
                </a:ext>
              </a:extLst>
            </p:cNvPr>
            <p:cNvSpPr txBox="1"/>
            <p:nvPr/>
          </p:nvSpPr>
          <p:spPr>
            <a:xfrm>
              <a:off x="-311410" y="4017287"/>
              <a:ext cx="1811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Global surveillance guidelines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7E88BB9-1B85-B390-72BB-80FC135D6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8557" y="3269096"/>
              <a:ext cx="676101" cy="8037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142F67-6FB8-9D59-8A01-63819DC793D0}"/>
              </a:ext>
            </a:extLst>
          </p:cNvPr>
          <p:cNvGrpSpPr/>
          <p:nvPr/>
        </p:nvGrpSpPr>
        <p:grpSpPr>
          <a:xfrm>
            <a:off x="7285762" y="1211841"/>
            <a:ext cx="1876160" cy="2492134"/>
            <a:chOff x="7303578" y="1957337"/>
            <a:chExt cx="1876160" cy="249213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CD1A9D1-3080-0C17-43BC-950260B2F68A}"/>
                </a:ext>
              </a:extLst>
            </p:cNvPr>
            <p:cNvSpPr/>
            <p:nvPr/>
          </p:nvSpPr>
          <p:spPr>
            <a:xfrm>
              <a:off x="7303578" y="1957337"/>
              <a:ext cx="1827598" cy="572329"/>
            </a:xfrm>
            <a:prstGeom prst="rect">
              <a:avLst/>
            </a:prstGeom>
            <a:solidFill>
              <a:schemeClr val="accent5">
                <a:lumMod val="75000"/>
                <a:alpha val="87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Executable 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DB92E32-FC81-DE62-A827-7610B2629A70}"/>
                </a:ext>
              </a:extLst>
            </p:cNvPr>
            <p:cNvSpPr/>
            <p:nvPr/>
          </p:nvSpPr>
          <p:spPr>
            <a:xfrm>
              <a:off x="7303578" y="2522624"/>
              <a:ext cx="1827598" cy="1901952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553731-D28A-BBB5-83BE-A45F2E3FE4C6}"/>
                </a:ext>
              </a:extLst>
            </p:cNvPr>
            <p:cNvSpPr txBox="1"/>
            <p:nvPr/>
          </p:nvSpPr>
          <p:spPr>
            <a:xfrm>
              <a:off x="7368454" y="3987806"/>
              <a:ext cx="1811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Digital tools aligned with WHO guidelines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316DB21-A530-ED18-4090-CBFDA2C87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40660" y="2692595"/>
              <a:ext cx="443582" cy="254925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5998B1C0-6823-0F89-9EA2-839189B39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34037" y="2699242"/>
              <a:ext cx="672580" cy="214656"/>
            </a:xfrm>
            <a:prstGeom prst="rect">
              <a:avLst/>
            </a:prstGeom>
          </p:spPr>
        </p:pic>
        <p:pic>
          <p:nvPicPr>
            <p:cNvPr id="58" name="Picture 57" descr="Logo, company name&#10;&#10;Description automatically generated">
              <a:extLst>
                <a:ext uri="{FF2B5EF4-FFF2-40B4-BE49-F238E27FC236}">
                  <a16:creationId xmlns:a16="http://schemas.microsoft.com/office/drawing/2014/main" id="{E6E6AA49-1F7C-A4ED-636F-6B6E323BE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49108" y="3094953"/>
              <a:ext cx="650965" cy="446551"/>
            </a:xfrm>
            <a:prstGeom prst="rect">
              <a:avLst/>
            </a:prstGeom>
          </p:spPr>
        </p:pic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3225FC62-86CE-00C6-07EA-5B6350651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06216" y="3138400"/>
              <a:ext cx="813383" cy="18503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B400707-9506-F094-1D46-EE36A52BC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49108" y="3620299"/>
              <a:ext cx="950927" cy="236026"/>
            </a:xfrm>
            <a:prstGeom prst="rect">
              <a:avLst/>
            </a:prstGeom>
          </p:spPr>
        </p:pic>
        <p:pic>
          <p:nvPicPr>
            <p:cNvPr id="61" name="Picture 60" descr="EWARS - Report Viewer">
              <a:extLst>
                <a:ext uri="{FF2B5EF4-FFF2-40B4-BE49-F238E27FC236}">
                  <a16:creationId xmlns:a16="http://schemas.microsoft.com/office/drawing/2014/main" id="{9A8AFAB7-B964-D1BF-1050-BF4808088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9382" y="3294934"/>
              <a:ext cx="806997" cy="36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7BC7721-C66E-B44A-BC90-FC84328C2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484606" y="3648715"/>
              <a:ext cx="312124" cy="321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4E3A321D-CA09-9B51-2968-A64BEED9D2AC}"/>
              </a:ext>
            </a:extLst>
          </p:cNvPr>
          <p:cNvSpPr/>
          <p:nvPr/>
        </p:nvSpPr>
        <p:spPr>
          <a:xfrm>
            <a:off x="175491" y="3526346"/>
            <a:ext cx="11887199" cy="710704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satMod val="103000"/>
                  <a:lumMod val="102000"/>
                  <a:tint val="94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4A15374-892E-53B2-9474-02660E532084}"/>
              </a:ext>
            </a:extLst>
          </p:cNvPr>
          <p:cNvSpPr txBox="1"/>
          <p:nvPr/>
        </p:nvSpPr>
        <p:spPr>
          <a:xfrm>
            <a:off x="854201" y="3741506"/>
            <a:ext cx="930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Ebrima" panose="02000000000000000000" pitchFamily="2" charset="0"/>
              </a:rPr>
              <a:t>Layer 1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  <a:ea typeface="Ebrima" panose="02000000000000000000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3995DD4-E1D0-C28B-7CDB-3C9B24072D82}"/>
              </a:ext>
            </a:extLst>
          </p:cNvPr>
          <p:cNvSpPr txBox="1"/>
          <p:nvPr/>
        </p:nvSpPr>
        <p:spPr>
          <a:xfrm>
            <a:off x="3019757" y="3733757"/>
            <a:ext cx="1137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Ebrima" panose="02000000000000000000" pitchFamily="2" charset="0"/>
              </a:rPr>
              <a:t>Layer 2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  <a:ea typeface="Ebrima" panose="02000000000000000000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022E57D-46E6-3AB8-7A72-3ADAE3C61A7B}"/>
              </a:ext>
            </a:extLst>
          </p:cNvPr>
          <p:cNvSpPr txBox="1"/>
          <p:nvPr/>
        </p:nvSpPr>
        <p:spPr>
          <a:xfrm>
            <a:off x="4904041" y="3714716"/>
            <a:ext cx="18435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Ebrima" panose="02000000000000000000" pitchFamily="2" charset="0"/>
              </a:rPr>
              <a:t>Layer 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2347F6C-C534-D797-2334-171AF974821C}"/>
              </a:ext>
            </a:extLst>
          </p:cNvPr>
          <p:cNvSpPr txBox="1"/>
          <p:nvPr/>
        </p:nvSpPr>
        <p:spPr>
          <a:xfrm>
            <a:off x="7804055" y="3701527"/>
            <a:ext cx="1056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Ebrima" panose="02000000000000000000" pitchFamily="2" charset="0"/>
              </a:rPr>
              <a:t>Layer 4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  <a:ea typeface="Ebrima" panose="02000000000000000000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3F10C36-796C-0F86-83A9-CDAEF3A38F55}"/>
              </a:ext>
            </a:extLst>
          </p:cNvPr>
          <p:cNvSpPr txBox="1"/>
          <p:nvPr/>
        </p:nvSpPr>
        <p:spPr>
          <a:xfrm>
            <a:off x="271636" y="4319944"/>
            <a:ext cx="2125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rPr>
              <a:t>Traditional </a:t>
            </a:r>
            <a:r>
              <a:rPr lang="en-US" sz="1400" b="1" dirty="0">
                <a:solidFill>
                  <a:srgbClr val="00205C">
                    <a:lumMod val="50000"/>
                    <a:lumOff val="50000"/>
                  </a:srgbClr>
                </a:solidFill>
                <a:latin typeface="Source Sans Pro" panose="020B0503030403020204" pitchFamily="34" charset="0"/>
              </a:rPr>
              <a:t>narrative guidelines </a:t>
            </a:r>
            <a:r>
              <a:rPr lang="en-US" sz="1400" dirty="0">
                <a:latin typeface="Source Sans Pro" panose="020B0503030403020204" pitchFamily="34" charset="0"/>
              </a:rPr>
              <a:t>(PDF or paper-based)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E32AAB5-4889-FAF9-59CC-A83930CD77CF}"/>
              </a:ext>
            </a:extLst>
          </p:cNvPr>
          <p:cNvSpPr txBox="1"/>
          <p:nvPr/>
        </p:nvSpPr>
        <p:spPr>
          <a:xfrm>
            <a:off x="2560186" y="4317214"/>
            <a:ext cx="21598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marR="0" lvl="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4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rPr>
              <a:t>Translates narrative guidelines into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5C">
                    <a:lumMod val="50000"/>
                    <a:lumOff val="50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</a:rPr>
              <a:t>structured components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rPr>
              <a:t>(e.g., data dictionaries) for operationalizing within national digital systems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14EB28-7FA5-22FE-8D8D-A426F6B0AC13}"/>
              </a:ext>
            </a:extLst>
          </p:cNvPr>
          <p:cNvSpPr txBox="1"/>
          <p:nvPr/>
        </p:nvSpPr>
        <p:spPr>
          <a:xfrm>
            <a:off x="4832764" y="4317214"/>
            <a:ext cx="23225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marR="0" lvl="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4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rPr>
              <a:t>Transforms </a:t>
            </a:r>
            <a:r>
              <a:rPr lang="en-US" dirty="0">
                <a:latin typeface="Source Sans Pro" panose="020B0503030403020204" pitchFamily="34" charset="0"/>
              </a:rPr>
              <a:t>structured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rPr>
              <a:t>components into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5C">
                    <a:lumMod val="50000"/>
                    <a:lumOff val="50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</a:rPr>
              <a:t>standards-based software code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rPr>
              <a:t>that </a:t>
            </a:r>
            <a:r>
              <a:rPr lang="en-US" dirty="0">
                <a:latin typeface="Source Sans Pro" panose="020B0503030403020204" pitchFamily="34" charset="0"/>
              </a:rPr>
              <a:t>enables interoperability in a software agnostic way.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B7DFBE9-FF17-E60B-1C0F-33C1A0A8D0AA}"/>
              </a:ext>
            </a:extLst>
          </p:cNvPr>
          <p:cNvSpPr txBox="1"/>
          <p:nvPr/>
        </p:nvSpPr>
        <p:spPr>
          <a:xfrm>
            <a:off x="7155284" y="4326075"/>
            <a:ext cx="2177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marR="0" lvl="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4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rPr>
              <a:t>Manifests guidelines in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5C">
                    <a:lumMod val="50000"/>
                    <a:lumOff val="50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</a:rPr>
              <a:t>software applications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</a:rPr>
              <a:t>that are ready to be deployed in the field</a:t>
            </a:r>
          </a:p>
        </p:txBody>
      </p:sp>
      <p:sp>
        <p:nvSpPr>
          <p:cNvPr id="2" name="Triangle 19">
            <a:extLst>
              <a:ext uri="{FF2B5EF4-FFF2-40B4-BE49-F238E27FC236}">
                <a16:creationId xmlns:a16="http://schemas.microsoft.com/office/drawing/2014/main" id="{203DF6FD-105A-FA11-8529-381E6EB7E0B3}"/>
              </a:ext>
            </a:extLst>
          </p:cNvPr>
          <p:cNvSpPr/>
          <p:nvPr/>
        </p:nvSpPr>
        <p:spPr>
          <a:xfrm rot="10800000">
            <a:off x="9877060" y="4031711"/>
            <a:ext cx="1233286" cy="227746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91D1B6-C119-2C38-9E5F-02162224C31F}"/>
              </a:ext>
            </a:extLst>
          </p:cNvPr>
          <p:cNvGrpSpPr/>
          <p:nvPr/>
        </p:nvGrpSpPr>
        <p:grpSpPr>
          <a:xfrm>
            <a:off x="9572347" y="1196757"/>
            <a:ext cx="1876160" cy="2492134"/>
            <a:chOff x="7303578" y="1957337"/>
            <a:chExt cx="1876160" cy="24921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E470BA-F7BC-8654-92C0-4404D1509AFF}"/>
                </a:ext>
              </a:extLst>
            </p:cNvPr>
            <p:cNvSpPr/>
            <p:nvPr/>
          </p:nvSpPr>
          <p:spPr>
            <a:xfrm>
              <a:off x="7303578" y="1957337"/>
              <a:ext cx="1827598" cy="57232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Dynamic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305F44-611A-B3D7-BD5F-400BB47B062C}"/>
                </a:ext>
              </a:extLst>
            </p:cNvPr>
            <p:cNvSpPr/>
            <p:nvPr/>
          </p:nvSpPr>
          <p:spPr>
            <a:xfrm>
              <a:off x="7303578" y="2522624"/>
              <a:ext cx="1827598" cy="1901952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92E6AF-12E0-B6B4-9238-0C6A56F351E2}"/>
                </a:ext>
              </a:extLst>
            </p:cNvPr>
            <p:cNvSpPr txBox="1"/>
            <p:nvPr/>
          </p:nvSpPr>
          <p:spPr>
            <a:xfrm>
              <a:off x="7368454" y="3987806"/>
              <a:ext cx="1811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</a:rPr>
                <a:t>Advanced analytics models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5C41E03-145B-B9E0-F107-6C7A01D085A5}"/>
              </a:ext>
            </a:extLst>
          </p:cNvPr>
          <p:cNvSpPr txBox="1"/>
          <p:nvPr/>
        </p:nvSpPr>
        <p:spPr>
          <a:xfrm>
            <a:off x="10093340" y="3677649"/>
            <a:ext cx="1056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Ebrima" panose="02000000000000000000" pitchFamily="2" charset="0"/>
              </a:rPr>
              <a:t>Layer 5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  <a:ea typeface="Ebrima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32B728-DD5F-ED79-BBEC-7D37BA5E896A}"/>
              </a:ext>
            </a:extLst>
          </p:cNvPr>
          <p:cNvSpPr txBox="1"/>
          <p:nvPr/>
        </p:nvSpPr>
        <p:spPr>
          <a:xfrm>
            <a:off x="9453316" y="4326075"/>
            <a:ext cx="2177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marR="0" lvl="0" indent="-28575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4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en-GB" b="1" dirty="0">
                <a:solidFill>
                  <a:srgbClr val="00205C">
                    <a:lumMod val="50000"/>
                    <a:lumOff val="50000"/>
                  </a:srgbClr>
                </a:solidFill>
                <a:latin typeface="Source Sans Pro" panose="020B0503030403020204" pitchFamily="34" charset="0"/>
              </a:rPr>
              <a:t>Advanced analytics </a:t>
            </a:r>
            <a:r>
              <a:rPr lang="en-GB" dirty="0">
                <a:latin typeface="Source Sans Pro" panose="020B0503030403020204" pitchFamily="34" charset="0"/>
              </a:rPr>
              <a:t>for precision public health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6DF305B-3B04-B5F6-6C0F-CFB53E784C4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89" b="32390"/>
          <a:stretch/>
        </p:blipFill>
        <p:spPr>
          <a:xfrm>
            <a:off x="9918837" y="1847393"/>
            <a:ext cx="1174258" cy="14295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3100C5-8BFE-DB39-9C09-EC2DB89D12B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70117" y="1921584"/>
            <a:ext cx="1388766" cy="113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55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1322BA7E-FBE4-3205-FAFF-CEBA68C00B17}"/>
              </a:ext>
            </a:extLst>
          </p:cNvPr>
          <p:cNvSpPr/>
          <p:nvPr/>
        </p:nvSpPr>
        <p:spPr>
          <a:xfrm>
            <a:off x="457199" y="5874600"/>
            <a:ext cx="2232838" cy="838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D6515-7218-F273-A58B-AEFA724F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BF2E0-EE3B-6A4E-9FB9-82DE86E1F0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CFC223-A14B-561E-B14C-B2362CDAA8D5}"/>
              </a:ext>
            </a:extLst>
          </p:cNvPr>
          <p:cNvSpPr txBox="1">
            <a:spLocks/>
          </p:cNvSpPr>
          <p:nvPr/>
        </p:nvSpPr>
        <p:spPr>
          <a:xfrm>
            <a:off x="457199" y="37603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Développement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des standards de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données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 </a:t>
            </a:r>
            <a:r>
              <a:rPr lang="en-GB" dirty="0">
                <a:solidFill>
                  <a:srgbClr val="0070C0"/>
                </a:solidFill>
                <a:latin typeface="Calibri" panose="020F0502020204030204"/>
              </a:rPr>
              <a:t>Maladies </a:t>
            </a:r>
            <a:r>
              <a:rPr lang="en-GB" dirty="0" err="1">
                <a:solidFill>
                  <a:srgbClr val="0070C0"/>
                </a:solidFill>
                <a:latin typeface="Calibri" panose="020F0502020204030204"/>
              </a:rPr>
              <a:t>prioritaires</a:t>
            </a:r>
            <a:endParaRPr lang="en-GB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619683-BC19-E3E4-5829-6DBE62B6EEF4}"/>
              </a:ext>
            </a:extLst>
          </p:cNvPr>
          <p:cNvSpPr txBox="1"/>
          <p:nvPr/>
        </p:nvSpPr>
        <p:spPr>
          <a:xfrm>
            <a:off x="2600696" y="415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3795DAE-2BF0-ED58-2799-5C52AFFF3487}"/>
              </a:ext>
            </a:extLst>
          </p:cNvPr>
          <p:cNvGrpSpPr/>
          <p:nvPr/>
        </p:nvGrpSpPr>
        <p:grpSpPr>
          <a:xfrm>
            <a:off x="382219" y="962294"/>
            <a:ext cx="11285082" cy="2401295"/>
            <a:chOff x="442300" y="635720"/>
            <a:chExt cx="11285082" cy="240129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3FC96F-EBAB-ABEF-9942-CE5BB0DD3AEE}"/>
                </a:ext>
              </a:extLst>
            </p:cNvPr>
            <p:cNvSpPr txBox="1"/>
            <p:nvPr/>
          </p:nvSpPr>
          <p:spPr>
            <a:xfrm>
              <a:off x="442300" y="635720"/>
              <a:ext cx="4171362" cy="18774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Disease Prioritization Criteria: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Vaccine preventable diseases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High-impact epidemics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Targeted for elimination or control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Respiratory disease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7BDFB2A-AC1E-2BC2-A744-6F306943F0A0}"/>
                </a:ext>
              </a:extLst>
            </p:cNvPr>
            <p:cNvGrpSpPr/>
            <p:nvPr/>
          </p:nvGrpSpPr>
          <p:grpSpPr>
            <a:xfrm>
              <a:off x="8953443" y="637953"/>
              <a:ext cx="1247382" cy="1878790"/>
              <a:chOff x="5903148" y="3429000"/>
              <a:chExt cx="1455320" cy="2050741"/>
            </a:xfr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grpSpPr>
          <p:pic>
            <p:nvPicPr>
              <p:cNvPr id="12" name="Picture 11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A33A60F1-0FAF-37A6-15DD-64A041DBE3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8298" t="36669" r="33130" b="9305"/>
              <a:stretch/>
            </p:blipFill>
            <p:spPr>
              <a:xfrm>
                <a:off x="5916191" y="3827697"/>
                <a:ext cx="1442277" cy="1652044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237E33-F3A1-7372-B54F-492F17E5E5C7}"/>
                  </a:ext>
                </a:extLst>
              </p:cNvPr>
              <p:cNvSpPr txBox="1"/>
              <p:nvPr/>
            </p:nvSpPr>
            <p:spPr>
              <a:xfrm>
                <a:off x="5903148" y="3429000"/>
                <a:ext cx="1455320" cy="395047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Cholera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690ED04-5332-A612-41D8-F82CB5BB9F3B}"/>
                </a:ext>
              </a:extLst>
            </p:cNvPr>
            <p:cNvGrpSpPr/>
            <p:nvPr/>
          </p:nvGrpSpPr>
          <p:grpSpPr>
            <a:xfrm>
              <a:off x="7461616" y="652832"/>
              <a:ext cx="1298128" cy="1853279"/>
              <a:chOff x="10114458" y="944985"/>
              <a:chExt cx="1497205" cy="2180669"/>
            </a:xfr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3B407A-0F2B-FB9C-5FFF-CC4A033E8DE9}"/>
                  </a:ext>
                </a:extLst>
              </p:cNvPr>
              <p:cNvSpPr txBox="1"/>
              <p:nvPr/>
            </p:nvSpPr>
            <p:spPr>
              <a:xfrm>
                <a:off x="10114459" y="944985"/>
                <a:ext cx="1497204" cy="406501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Yellow Fever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BF228A9-FF2C-EC96-E7FC-2219ABD773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5465" t="15965" r="44304" b="18722"/>
              <a:stretch/>
            </p:blipFill>
            <p:spPr>
              <a:xfrm>
                <a:off x="10114458" y="1319390"/>
                <a:ext cx="1497205" cy="1806264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173A669-5503-B365-1C31-AAACC2731DB8}"/>
                </a:ext>
              </a:extLst>
            </p:cNvPr>
            <p:cNvGrpSpPr/>
            <p:nvPr/>
          </p:nvGrpSpPr>
          <p:grpSpPr>
            <a:xfrm>
              <a:off x="6164914" y="638376"/>
              <a:ext cx="1118936" cy="1875419"/>
              <a:chOff x="7968832" y="923703"/>
              <a:chExt cx="1404923" cy="2224219"/>
            </a:xfr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F1A270-79C6-5091-7B89-72918FB69418}"/>
                  </a:ext>
                </a:extLst>
              </p:cNvPr>
              <p:cNvSpPr txBox="1"/>
              <p:nvPr/>
            </p:nvSpPr>
            <p:spPr>
              <a:xfrm>
                <a:off x="7968832" y="923703"/>
                <a:ext cx="1402116" cy="429235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Meningitis</a:t>
                </a:r>
              </a:p>
            </p:txBody>
          </p:sp>
          <p:pic>
            <p:nvPicPr>
              <p:cNvPr id="22" name="Picture 21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15C9EC63-CA36-ACED-237E-C1A87494F3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5000" t="15965" r="47647" b="18693"/>
              <a:stretch/>
            </p:blipFill>
            <p:spPr>
              <a:xfrm>
                <a:off x="7971640" y="1314317"/>
                <a:ext cx="1402115" cy="1833605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9F1DB4F-228C-6512-812C-E08B648BF333}"/>
                </a:ext>
              </a:extLst>
            </p:cNvPr>
            <p:cNvGrpSpPr/>
            <p:nvPr/>
          </p:nvGrpSpPr>
          <p:grpSpPr>
            <a:xfrm>
              <a:off x="4882992" y="638377"/>
              <a:ext cx="1126683" cy="1875419"/>
              <a:chOff x="5899625" y="873251"/>
              <a:chExt cx="1471885" cy="2274671"/>
            </a:xfr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D713CD-C8EC-3E86-3DE0-60D1D5FA1CF6}"/>
                  </a:ext>
                </a:extLst>
              </p:cNvPr>
              <p:cNvSpPr txBox="1"/>
              <p:nvPr/>
            </p:nvSpPr>
            <p:spPr>
              <a:xfrm>
                <a:off x="5899625" y="873251"/>
                <a:ext cx="1458843" cy="438971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Measles</a:t>
                </a:r>
              </a:p>
            </p:txBody>
          </p:sp>
          <p:pic>
            <p:nvPicPr>
              <p:cNvPr id="24" name="Picture 23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E37A05BC-AE47-B75A-9D0D-36B4C6809C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6605" t="11392" r="31442" b="9250"/>
              <a:stretch/>
            </p:blipFill>
            <p:spPr>
              <a:xfrm>
                <a:off x="5903148" y="1263849"/>
                <a:ext cx="1468362" cy="1884073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78C5A9C-6550-E49A-E4E3-927B3DDFE44C}"/>
                </a:ext>
              </a:extLst>
            </p:cNvPr>
            <p:cNvGrpSpPr/>
            <p:nvPr/>
          </p:nvGrpSpPr>
          <p:grpSpPr>
            <a:xfrm>
              <a:off x="10472852" y="637953"/>
              <a:ext cx="1254530" cy="1617515"/>
              <a:chOff x="8121960" y="3143785"/>
              <a:chExt cx="1254530" cy="1617515"/>
            </a:xfr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grpSpPr>
          <p:pic>
            <p:nvPicPr>
              <p:cNvPr id="14" name="Picture 13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5D54F4AA-4769-493C-866A-7F51FFC15D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7059" t="12550" r="30588" b="8391"/>
              <a:stretch/>
            </p:blipFill>
            <p:spPr>
              <a:xfrm>
                <a:off x="8121960" y="3169204"/>
                <a:ext cx="1254530" cy="1463619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0C44AC8-ECAF-10AC-E024-EF6C9AFEB815}"/>
                  </a:ext>
                </a:extLst>
              </p:cNvPr>
              <p:cNvSpPr txBox="1"/>
              <p:nvPr/>
            </p:nvSpPr>
            <p:spPr>
              <a:xfrm>
                <a:off x="8124695" y="3143785"/>
                <a:ext cx="1249060" cy="369332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COVID-19</a:t>
                </a:r>
              </a:p>
            </p:txBody>
          </p:sp>
          <p:pic>
            <p:nvPicPr>
              <p:cNvPr id="25" name="Picture 24" descr="A computer screen shot of a computer screen&#10;&#10;Description automatically generated">
                <a:extLst>
                  <a:ext uri="{FF2B5EF4-FFF2-40B4-BE49-F238E27FC236}">
                    <a16:creationId xmlns:a16="http://schemas.microsoft.com/office/drawing/2014/main" id="{7F839863-D10A-B7C6-30C5-B7C9933D6D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8748" t="31638" r="30588" b="8811"/>
              <a:stretch/>
            </p:blipFill>
            <p:spPr>
              <a:xfrm>
                <a:off x="8250318" y="3776837"/>
                <a:ext cx="1122787" cy="984463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33A7D3E-A720-3029-446E-FC3B8E34D680}"/>
                </a:ext>
              </a:extLst>
            </p:cNvPr>
            <p:cNvSpPr txBox="1"/>
            <p:nvPr/>
          </p:nvSpPr>
          <p:spPr>
            <a:xfrm>
              <a:off x="4885930" y="2513795"/>
              <a:ext cx="1123745" cy="523220"/>
            </a:xfrm>
            <a:prstGeom prst="rect">
              <a:avLst/>
            </a:prstGeom>
            <a:solidFill>
              <a:schemeClr val="tx2">
                <a:lumMod val="10000"/>
                <a:lumOff val="90000"/>
                <a:alpha val="18039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42 Variables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Indicators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1AFDAB-1955-4A30-07BF-AA6BF75D55A9}"/>
                </a:ext>
              </a:extLst>
            </p:cNvPr>
            <p:cNvSpPr txBox="1"/>
            <p:nvPr/>
          </p:nvSpPr>
          <p:spPr>
            <a:xfrm>
              <a:off x="6171844" y="2505249"/>
              <a:ext cx="1123745" cy="523220"/>
            </a:xfrm>
            <a:prstGeom prst="rect">
              <a:avLst/>
            </a:prstGeom>
            <a:solidFill>
              <a:schemeClr val="tx2">
                <a:lumMod val="10000"/>
                <a:lumOff val="90000"/>
                <a:alpha val="18039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65 Variables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8 Indicators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27BBB17-CC46-8C0A-22C0-EB0875C80AB8}"/>
                </a:ext>
              </a:extLst>
            </p:cNvPr>
            <p:cNvSpPr txBox="1"/>
            <p:nvPr/>
          </p:nvSpPr>
          <p:spPr>
            <a:xfrm>
              <a:off x="7468358" y="2513795"/>
              <a:ext cx="1291386" cy="523220"/>
            </a:xfrm>
            <a:prstGeom prst="rect">
              <a:avLst/>
            </a:prstGeom>
            <a:solidFill>
              <a:schemeClr val="tx2">
                <a:lumMod val="10000"/>
                <a:lumOff val="90000"/>
                <a:alpha val="18039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22 Variables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9 Indicators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3CAFE30-106A-D222-67A8-EA92CE23C630}"/>
                </a:ext>
              </a:extLst>
            </p:cNvPr>
            <p:cNvSpPr txBox="1"/>
            <p:nvPr/>
          </p:nvSpPr>
          <p:spPr>
            <a:xfrm>
              <a:off x="8953442" y="2513795"/>
              <a:ext cx="1247382" cy="523220"/>
            </a:xfrm>
            <a:prstGeom prst="rect">
              <a:avLst/>
            </a:prstGeom>
            <a:solidFill>
              <a:schemeClr val="tx2">
                <a:lumMod val="10000"/>
                <a:lumOff val="90000"/>
                <a:alpha val="18039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75 Variables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 Indicators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679DB88-EE2F-AD3A-E1AB-D5283750BA4E}"/>
                </a:ext>
              </a:extLst>
            </p:cNvPr>
            <p:cNvSpPr txBox="1"/>
            <p:nvPr/>
          </p:nvSpPr>
          <p:spPr>
            <a:xfrm>
              <a:off x="10477265" y="2491150"/>
              <a:ext cx="1247382" cy="523220"/>
            </a:xfrm>
            <a:prstGeom prst="rect">
              <a:avLst/>
            </a:prstGeom>
            <a:solidFill>
              <a:schemeClr val="tx2">
                <a:lumMod val="10000"/>
                <a:lumOff val="90000"/>
                <a:alpha val="18039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Variables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7 Indicators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C33EF94-F7BB-E124-7631-BC61A3B4FD6F}"/>
              </a:ext>
            </a:extLst>
          </p:cNvPr>
          <p:cNvGrpSpPr/>
          <p:nvPr/>
        </p:nvGrpSpPr>
        <p:grpSpPr>
          <a:xfrm>
            <a:off x="425304" y="4018624"/>
            <a:ext cx="11259879" cy="2346036"/>
            <a:chOff x="361507" y="3508744"/>
            <a:chExt cx="11259879" cy="2346036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995AEAD3-D0AB-FCBC-8051-5A5672816EC2}"/>
                </a:ext>
              </a:extLst>
            </p:cNvPr>
            <p:cNvSpPr/>
            <p:nvPr/>
          </p:nvSpPr>
          <p:spPr>
            <a:xfrm>
              <a:off x="361507" y="3508744"/>
              <a:ext cx="11259879" cy="2346036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F900045-5AC3-4E83-ADAB-F07941A68283}"/>
                </a:ext>
              </a:extLst>
            </p:cNvPr>
            <p:cNvGrpSpPr/>
            <p:nvPr/>
          </p:nvGrpSpPr>
          <p:grpSpPr>
            <a:xfrm>
              <a:off x="570610" y="3777773"/>
              <a:ext cx="2480683" cy="1906688"/>
              <a:chOff x="570610" y="3777773"/>
              <a:chExt cx="2480683" cy="1906688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76156EB-BA50-C868-98B9-09536210C6E3}"/>
                  </a:ext>
                </a:extLst>
              </p:cNvPr>
              <p:cNvSpPr/>
              <p:nvPr/>
            </p:nvSpPr>
            <p:spPr>
              <a:xfrm>
                <a:off x="570610" y="4846207"/>
                <a:ext cx="2480683" cy="8382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Scoping and review of existing guidelines</a:t>
                </a: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B54D656-9547-C549-2A2E-E64DCCB70F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32723" y="3777773"/>
                <a:ext cx="1030147" cy="1030147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7F79438-62D8-0083-289D-69FA1817F0CB}"/>
                </a:ext>
              </a:extLst>
            </p:cNvPr>
            <p:cNvGrpSpPr/>
            <p:nvPr/>
          </p:nvGrpSpPr>
          <p:grpSpPr>
            <a:xfrm>
              <a:off x="4356607" y="3700995"/>
              <a:ext cx="3478783" cy="1898143"/>
              <a:chOff x="4356607" y="3700995"/>
              <a:chExt cx="3478783" cy="1898143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6C00BF0-6643-72F2-1BC9-E51F0C040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33764" y="3700995"/>
                <a:ext cx="1148144" cy="1148144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14EDA0E-33B0-DE2C-8593-B86723EE65CA}"/>
                  </a:ext>
                </a:extLst>
              </p:cNvPr>
              <p:cNvSpPr txBox="1"/>
              <p:nvPr/>
            </p:nvSpPr>
            <p:spPr>
              <a:xfrm>
                <a:off x="4356607" y="4952807"/>
                <a:ext cx="347878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Commonalities, differences, and gaps within and across guidelines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5ECEAC7-DE92-7707-6BDA-26B1C18CE57F}"/>
                </a:ext>
              </a:extLst>
            </p:cNvPr>
            <p:cNvGrpSpPr/>
            <p:nvPr/>
          </p:nvGrpSpPr>
          <p:grpSpPr>
            <a:xfrm>
              <a:off x="8209898" y="3698063"/>
              <a:ext cx="3264656" cy="1957192"/>
              <a:chOff x="8209898" y="3698063"/>
              <a:chExt cx="3264656" cy="1957192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10F0D23-142B-3CE7-FC7C-75E362C61500}"/>
                  </a:ext>
                </a:extLst>
              </p:cNvPr>
              <p:cNvSpPr txBox="1"/>
              <p:nvPr/>
            </p:nvSpPr>
            <p:spPr>
              <a:xfrm>
                <a:off x="8209898" y="5008924"/>
                <a:ext cx="326465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Representation in widely adopted digital tools </a:t>
                </a: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CF25B3A5-E6BB-58FC-1278-DBC05FA6B8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r="3967" b="14996"/>
              <a:stretch/>
            </p:blipFill>
            <p:spPr>
              <a:xfrm>
                <a:off x="9417198" y="3698063"/>
                <a:ext cx="1297126" cy="1148144"/>
              </a:xfrm>
              <a:prstGeom prst="rect">
                <a:avLst/>
              </a:prstGeom>
            </p:spPr>
          </p:pic>
        </p:grp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0B47890-F080-32EC-E178-884AF6309D50}"/>
              </a:ext>
            </a:extLst>
          </p:cNvPr>
          <p:cNvCxnSpPr/>
          <p:nvPr/>
        </p:nvCxnSpPr>
        <p:spPr>
          <a:xfrm>
            <a:off x="0" y="3599632"/>
            <a:ext cx="12192000" cy="797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D2CB200-4683-D80C-1DB0-8D31D637FE4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176" t="12483" r="29412" b="10340"/>
          <a:stretch/>
        </p:blipFill>
        <p:spPr>
          <a:xfrm>
            <a:off x="10412772" y="1733271"/>
            <a:ext cx="1254530" cy="1103993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20515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75FD3D-E9FB-EDAC-24E6-263166D26C9F}"/>
              </a:ext>
            </a:extLst>
          </p:cNvPr>
          <p:cNvSpPr txBox="1"/>
          <p:nvPr/>
        </p:nvSpPr>
        <p:spPr>
          <a:xfrm>
            <a:off x="4014788" y="6164262"/>
            <a:ext cx="869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D"/>
              <a:t>Fig: Surveillance and data standard review for five priority diseases in DHIS2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E98E74-7FCF-3FF6-74CC-F3B1C8775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540" y="1221380"/>
            <a:ext cx="8919259" cy="48031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68C25BC-9020-4568-2375-52664F7C7B1D}"/>
              </a:ext>
            </a:extLst>
          </p:cNvPr>
          <p:cNvSpPr txBox="1">
            <a:spLocks/>
          </p:cNvSpPr>
          <p:nvPr/>
        </p:nvSpPr>
        <p:spPr>
          <a:xfrm>
            <a:off x="201167" y="146613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00205C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Développement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des standards de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données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 </a:t>
            </a:r>
            <a:r>
              <a:rPr lang="en-GB" dirty="0" err="1">
                <a:solidFill>
                  <a:srgbClr val="0070C0"/>
                </a:solidFill>
                <a:latin typeface="Calibri" panose="020F0502020204030204"/>
              </a:rPr>
              <a:t>Représentation</a:t>
            </a:r>
            <a:r>
              <a:rPr lang="en-GB" dirty="0">
                <a:solidFill>
                  <a:srgbClr val="0070C0"/>
                </a:solidFill>
                <a:latin typeface="Calibri" panose="020F0502020204030204"/>
              </a:rPr>
              <a:t> dans les systems </a:t>
            </a:r>
            <a:r>
              <a:rPr lang="en-GB" dirty="0" err="1">
                <a:solidFill>
                  <a:srgbClr val="0070C0"/>
                </a:solidFill>
                <a:latin typeface="Calibri" panose="020F0502020204030204"/>
              </a:rPr>
              <a:t>électroniques</a:t>
            </a:r>
            <a:endParaRPr lang="en-GB" dirty="0">
              <a:solidFill>
                <a:srgbClr val="0070C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464777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heme/theme1.xml><?xml version="1.0" encoding="utf-8"?>
<a:theme xmlns:a="http://schemas.openxmlformats.org/drawingml/2006/main" name="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O_presentation_template_R1_V06" id="{1BDC1073-AB81-8147-89C3-A79EC2A6301F}" vid="{9D092595-E6B8-C345-B470-402B85CA4A40}"/>
    </a:ext>
  </a:extLst>
</a:theme>
</file>

<file path=ppt/theme/theme2.xml><?xml version="1.0" encoding="utf-8"?>
<a:theme xmlns:a="http://schemas.openxmlformats.org/drawingml/2006/main" name="6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2060"/>
      </a:accent1>
      <a:accent2>
        <a:srgbClr val="31859C"/>
      </a:accent2>
      <a:accent3>
        <a:srgbClr val="29BA74"/>
      </a:accent3>
      <a:accent4>
        <a:srgbClr val="93CCDD"/>
      </a:accent4>
      <a:accent5>
        <a:srgbClr val="414145"/>
      </a:accent5>
      <a:accent6>
        <a:srgbClr val="30C1D7"/>
      </a:accent6>
      <a:hlink>
        <a:srgbClr val="0000FF"/>
      </a:hlink>
      <a:folHlink>
        <a:srgbClr val="800080"/>
      </a:folHlink>
    </a:clrScheme>
    <a:fontScheme name="Custom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02060"/>
        </a:accent1>
        <a:accent2>
          <a:srgbClr val="31859C"/>
        </a:accent2>
        <a:accent3>
          <a:srgbClr val="29BA74"/>
        </a:accent3>
        <a:accent4>
          <a:srgbClr val="93CCDD"/>
        </a:accent4>
        <a:accent5>
          <a:srgbClr val="414145"/>
        </a:accent5>
        <a:accent6>
          <a:srgbClr val="30C1D7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2E3558"/>
    </a:custClr>
    <a:custClr name="Custom Color7">
      <a:srgbClr val="670F31"/>
    </a:custClr>
    <a:custClr name="Custom Color8">
      <a:srgbClr val="E71C57"/>
    </a:custClr>
  </a:custClrLst>
  <a:extLst>
    <a:ext uri="{05A4C25C-085E-4340-85A3-A5531E510DB2}">
      <thm15:themeFamily xmlns:thm15="http://schemas.microsoft.com/office/thememl/2012/main" name="GV0454_OFF.potx" id="{679A6E47-9294-40DB-836D-F1EAE51CE5B0}" vid="{D8F64FDD-4A3C-4BE0-BADF-B4B593B4CB8A}"/>
    </a:ext>
  </a:extLst>
</a:theme>
</file>

<file path=ppt/theme/theme5.xml><?xml version="1.0" encoding="utf-8"?>
<a:theme xmlns:a="http://schemas.openxmlformats.org/drawingml/2006/main" name="2_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2060"/>
      </a:accent1>
      <a:accent2>
        <a:srgbClr val="31859C"/>
      </a:accent2>
      <a:accent3>
        <a:srgbClr val="29BA74"/>
      </a:accent3>
      <a:accent4>
        <a:srgbClr val="93CCDD"/>
      </a:accent4>
      <a:accent5>
        <a:srgbClr val="414145"/>
      </a:accent5>
      <a:accent6>
        <a:srgbClr val="30C1D7"/>
      </a:accent6>
      <a:hlink>
        <a:srgbClr val="0000FF"/>
      </a:hlink>
      <a:folHlink>
        <a:srgbClr val="800080"/>
      </a:folHlink>
    </a:clrScheme>
    <a:fontScheme name="Custom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02060"/>
        </a:accent1>
        <a:accent2>
          <a:srgbClr val="31859C"/>
        </a:accent2>
        <a:accent3>
          <a:srgbClr val="29BA74"/>
        </a:accent3>
        <a:accent4>
          <a:srgbClr val="93CCDD"/>
        </a:accent4>
        <a:accent5>
          <a:srgbClr val="414145"/>
        </a:accent5>
        <a:accent6>
          <a:srgbClr val="30C1D7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2E3558"/>
    </a:custClr>
    <a:custClr name="Custom Color7">
      <a:srgbClr val="670F31"/>
    </a:custClr>
    <a:custClr name="Custom Color8">
      <a:srgbClr val="E71C57"/>
    </a:custClr>
  </a:custClrLst>
  <a:extLst>
    <a:ext uri="{05A4C25C-085E-4340-85A3-A5531E510DB2}">
      <thm15:themeFamily xmlns:thm15="http://schemas.microsoft.com/office/thememl/2012/main" name="GV0454_OFF.potx" id="{679A6E47-9294-40DB-836D-F1EAE51CE5B0}" vid="{D8F64FDD-4A3C-4BE0-BADF-B4B593B4CB8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3F37193D1FD4FA7C5F6B177ACE71D" ma:contentTypeVersion="18" ma:contentTypeDescription="Create a new document." ma:contentTypeScope="" ma:versionID="9467de68c65984e4345e07fb8d161dd2">
  <xsd:schema xmlns:xsd="http://www.w3.org/2001/XMLSchema" xmlns:xs="http://www.w3.org/2001/XMLSchema" xmlns:p="http://schemas.microsoft.com/office/2006/metadata/properties" xmlns:ns3="3fb5d5a2-0b37-4838-a1be-c0974a47b168" xmlns:ns4="af0841bf-f90a-49f0-bd25-52494efc7298" targetNamespace="http://schemas.microsoft.com/office/2006/metadata/properties" ma:root="true" ma:fieldsID="f470ced7921c0e321d5e01ea8333c2c5" ns3:_="" ns4:_="">
    <xsd:import namespace="3fb5d5a2-0b37-4838-a1be-c0974a47b168"/>
    <xsd:import namespace="af0841bf-f90a-49f0-bd25-52494efc72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b5d5a2-0b37-4838-a1be-c0974a47b1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0841bf-f90a-49f0-bd25-52494efc729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f0841bf-f90a-49f0-bd25-52494efc7298">
      <UserInfo>
        <DisplayName>RAWLANI, Ritika</DisplayName>
        <AccountId>21</AccountId>
        <AccountType/>
      </UserInfo>
      <UserInfo>
        <DisplayName>NDUMBI NGAMALA, Patricia</DisplayName>
        <AccountId>12</AccountId>
        <AccountType/>
      </UserInfo>
      <UserInfo>
        <DisplayName>KUBENGA BANZA, Steve</DisplayName>
        <AccountId>25</AccountId>
        <AccountType/>
      </UserInfo>
      <UserInfo>
        <DisplayName>ALEGANA, Victor</DisplayName>
        <AccountId>26</AccountId>
        <AccountType/>
      </UserInfo>
    </SharedWithUsers>
    <_activity xmlns="3fb5d5a2-0b37-4838-a1be-c0974a47b16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B863E5-F360-4AA7-B974-65A2F69CB77F}">
  <ds:schemaRefs>
    <ds:schemaRef ds:uri="3fb5d5a2-0b37-4838-a1be-c0974a47b168"/>
    <ds:schemaRef ds:uri="af0841bf-f90a-49f0-bd25-52494efc729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120543E-B0C6-42EB-8521-81BB54102EC5}">
  <ds:schemaRefs>
    <ds:schemaRef ds:uri="3fb5d5a2-0b37-4838-a1be-c0974a47b168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af0841bf-f90a-49f0-bd25-52494efc729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EAFFE7F-CF29-47DA-BBE6-2B6BE99F60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WHO_presentation_template_R1_V06</Template>
  <TotalTime>6991</TotalTime>
  <Words>1916</Words>
  <Application>Microsoft Macintosh PowerPoint</Application>
  <PresentationFormat>Widescreen</PresentationFormat>
  <Paragraphs>341</Paragraphs>
  <Slides>20</Slides>
  <Notes>19</Notes>
  <HiddenSlides>3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Ebrima</vt:lpstr>
      <vt:lpstr>Segoe UI</vt:lpstr>
      <vt:lpstr>Söhne</vt:lpstr>
      <vt:lpstr>Source Sans Pro</vt:lpstr>
      <vt:lpstr>Times New Roman</vt:lpstr>
      <vt:lpstr>Wingdings</vt:lpstr>
      <vt:lpstr>Office Theme</vt:lpstr>
      <vt:lpstr>6_Office Theme</vt:lpstr>
      <vt:lpstr>5_Office Theme</vt:lpstr>
      <vt:lpstr>1_White</vt:lpstr>
      <vt:lpstr>2_White</vt:lpstr>
      <vt:lpstr>think-cell Slide</vt:lpstr>
      <vt:lpstr>Renforcer la surveillance des maladies infectieuses à travers les standards de données et d'interopérabilité </vt:lpstr>
      <vt:lpstr>Surveillance collaborative : une vision moderne de l'intégration et de la collaboration en matière de surveillance des maladies</vt:lpstr>
      <vt:lpstr>PowerPoint Presentation</vt:lpstr>
      <vt:lpstr>Contexte actuel : L'absence d'adoption des standards de données de surveillance produit la fragmentation des systèmes  de santé numérique. </vt:lpstr>
      <vt:lpstr>PowerPoint Presentation</vt:lpstr>
      <vt:lpstr>Standardisation des données de surveillance pour une meilleure intégration des systèmes de données.</vt:lpstr>
      <vt:lpstr>SMART Guidelines – Une approche structurée vers l’interopérabilité</vt:lpstr>
      <vt:lpstr>PowerPoint Presentation</vt:lpstr>
      <vt:lpstr>PowerPoint Presentation</vt:lpstr>
      <vt:lpstr>PowerPoint Presentation</vt:lpstr>
      <vt:lpstr>PowerPoint Presentation</vt:lpstr>
      <vt:lpstr>Scénarios d'utilisation pour la mise en œuvre dans les pays</vt:lpstr>
      <vt:lpstr>Interoperability hackathon for digital health transformation in the African Region – October 2023</vt:lpstr>
      <vt:lpstr>PowerPoint Presentation</vt:lpstr>
      <vt:lpstr>Plan d’action</vt:lpstr>
      <vt:lpstr>Thank you</vt:lpstr>
      <vt:lpstr>PowerPoint Presentation</vt:lpstr>
      <vt:lpstr>PowerPoint Presentation</vt:lpstr>
      <vt:lpstr>Representation of CRF core data elements in digital systems</vt:lpstr>
      <vt:lpstr>Key engagements (January to June 2024)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presentation</dc:title>
  <dc:subject/>
  <dc:creator>NAMJILSUREN, Oyuntungalag</dc:creator>
  <cp:keywords/>
  <dc:description/>
  <cp:lastModifiedBy>AKANI, Bangaman Christian</cp:lastModifiedBy>
  <cp:revision>8</cp:revision>
  <dcterms:created xsi:type="dcterms:W3CDTF">2022-05-27T09:31:14Z</dcterms:created>
  <dcterms:modified xsi:type="dcterms:W3CDTF">2024-09-10T11:08:06Z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0x0101001323F37193D1FD4FA7C5F6B177ACE71D</vt:lpwstr>
  </property>
</Properties>
</file>